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314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317" r:id="rId12"/>
    <p:sldId id="318" r:id="rId13"/>
    <p:sldId id="268" r:id="rId14"/>
    <p:sldId id="324" r:id="rId15"/>
    <p:sldId id="325" r:id="rId16"/>
    <p:sldId id="326" r:id="rId17"/>
    <p:sldId id="315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21" r:id="rId29"/>
    <p:sldId id="284" r:id="rId30"/>
    <p:sldId id="316" r:id="rId31"/>
    <p:sldId id="285" r:id="rId32"/>
    <p:sldId id="286" r:id="rId33"/>
    <p:sldId id="287" r:id="rId34"/>
    <p:sldId id="288" r:id="rId35"/>
    <p:sldId id="289" r:id="rId36"/>
    <p:sldId id="290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22" r:id="rId45"/>
    <p:sldId id="302" r:id="rId46"/>
    <p:sldId id="303" r:id="rId47"/>
    <p:sldId id="304" r:id="rId48"/>
    <p:sldId id="305" r:id="rId49"/>
    <p:sldId id="307" r:id="rId50"/>
    <p:sldId id="323" r:id="rId51"/>
    <p:sldId id="308" r:id="rId52"/>
    <p:sldId id="319" r:id="rId53"/>
    <p:sldId id="320" r:id="rId54"/>
    <p:sldId id="309" r:id="rId55"/>
    <p:sldId id="310" r:id="rId56"/>
    <p:sldId id="311" r:id="rId57"/>
    <p:sldId id="312" r:id="rId58"/>
    <p:sldId id="258" r:id="rId5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02603-214B-4281-B592-03BC865A1681}" type="datetimeFigureOut">
              <a:rPr lang="hu-HU" smtClean="0"/>
              <a:pPr/>
              <a:t>2026.03.11.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A2FB5-F1C6-45BD-BA23-EDC59878435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486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>
                <a:latin typeface="Calibri" pitchFamily="34" charset="0"/>
              </a:rPr>
              <a:t>A felhasználók számára kiajánlott jogok lehetnek megosztás szintűek, vagy fájlrendszer szintűek. 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>
                <a:latin typeface="Calibri" pitchFamily="34" charset="0"/>
              </a:rPr>
              <a:t>A jogosultságok kiosztása lehet automatikus valamilyen hierarchia alapján, vagy lehet egyedi minden dokumentumra digitális jogosultságkezelés alapján</a:t>
            </a:r>
          </a:p>
        </p:txBody>
      </p:sp>
      <p:sp>
        <p:nvSpPr>
          <p:cNvPr id="9220" name="Slide Number Placeholder 3"/>
          <p:cNvSpPr txBox="1">
            <a:spLocks noChangeArrowheads="1"/>
          </p:cNvSpPr>
          <p:nvPr/>
        </p:nvSpPr>
        <p:spPr bwMode="auto">
          <a:xfrm>
            <a:off x="3814763" y="9371013"/>
            <a:ext cx="29194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9CD7C10-0DC2-45D2-86B1-52429D17B537}" type="slidenum">
              <a:rPr lang="hu-HU" altLang="hu-HU"/>
              <a:pPr algn="r" eaLnBrk="1" hangingPunct="1">
                <a:spcBef>
                  <a:spcPct val="0"/>
                </a:spcBef>
              </a:pPr>
              <a:t>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80427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hu-HU" altLang="hu-HU">
              <a:latin typeface="Calibri" pitchFamily="34" charset="0"/>
            </a:endParaRPr>
          </a:p>
        </p:txBody>
      </p:sp>
      <p:sp>
        <p:nvSpPr>
          <p:cNvPr id="11268" name="Slide Number Placeholder 3"/>
          <p:cNvSpPr txBox="1">
            <a:spLocks noChangeArrowheads="1"/>
          </p:cNvSpPr>
          <p:nvPr/>
        </p:nvSpPr>
        <p:spPr bwMode="auto">
          <a:xfrm>
            <a:off x="3814763" y="9371013"/>
            <a:ext cx="29194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9E8070-3BBC-4CD6-92F4-4159A781D33B}" type="slidenum">
              <a:rPr lang="hu-HU" altLang="hu-HU"/>
              <a:pPr algn="r" eaLnBrk="1" hangingPunct="1">
                <a:spcBef>
                  <a:spcPct val="0"/>
                </a:spcBef>
              </a:pPr>
              <a:t>8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64394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hu-HU" altLang="hu-HU">
              <a:latin typeface="Calibri" pitchFamily="34" charset="0"/>
            </a:endParaRPr>
          </a:p>
        </p:txBody>
      </p:sp>
      <p:sp>
        <p:nvSpPr>
          <p:cNvPr id="18436" name="Slide Number Placeholder 3"/>
          <p:cNvSpPr txBox="1">
            <a:spLocks noChangeArrowheads="1"/>
          </p:cNvSpPr>
          <p:nvPr/>
        </p:nvSpPr>
        <p:spPr bwMode="auto">
          <a:xfrm>
            <a:off x="3814763" y="9371013"/>
            <a:ext cx="29194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6A51A44-7E35-416A-A70C-242CA3B57923}" type="slidenum">
              <a:rPr lang="hu-HU" altLang="hu-HU"/>
              <a:pPr algn="r" eaLnBrk="1" hangingPunct="1">
                <a:spcBef>
                  <a:spcPct val="0"/>
                </a:spcBef>
              </a:pPr>
              <a:t>18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55488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hu-HU" altLang="hu-HU">
              <a:latin typeface="Calibri" pitchFamily="34" charset="0"/>
            </a:endParaRPr>
          </a:p>
        </p:txBody>
      </p:sp>
      <p:sp>
        <p:nvSpPr>
          <p:cNvPr id="18436" name="Slide Number Placeholder 3"/>
          <p:cNvSpPr txBox="1">
            <a:spLocks noChangeArrowheads="1"/>
          </p:cNvSpPr>
          <p:nvPr/>
        </p:nvSpPr>
        <p:spPr bwMode="auto">
          <a:xfrm>
            <a:off x="3814763" y="9371013"/>
            <a:ext cx="29194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6A51A44-7E35-416A-A70C-242CA3B57923}" type="slidenum">
              <a:rPr lang="hu-HU" altLang="hu-HU"/>
              <a:pPr algn="r" eaLnBrk="1" hangingPunct="1">
                <a:spcBef>
                  <a:spcPct val="0"/>
                </a:spcBef>
              </a:pPr>
              <a:t>19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71802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BAF4-4AEB-4E59-A2BB-2F70667A6F37}" type="slidenum">
              <a:rPr lang="hu-HU" altLang="hu-HU" smtClean="0"/>
              <a:pPr/>
              <a:t>36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8795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ctrTitle" hasCustomPrompt="1"/>
          </p:nvPr>
        </p:nvSpPr>
        <p:spPr>
          <a:xfrm>
            <a:off x="679620" y="1998663"/>
            <a:ext cx="1086468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679620" y="4478338"/>
            <a:ext cx="1086468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3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1123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79538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97489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lköszöné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D7AA1C3A-253B-1943-BB4B-1CBB307C773F}"/>
              </a:ext>
            </a:extLst>
          </p:cNvPr>
          <p:cNvSpPr txBox="1"/>
          <p:nvPr userDrawn="1"/>
        </p:nvSpPr>
        <p:spPr>
          <a:xfrm>
            <a:off x="1968841" y="3674918"/>
            <a:ext cx="825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KÖSZÖNÖM A FIGYELMET!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52DDE20-CDCF-CB4B-9425-464E9E684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53047" y="4800617"/>
            <a:ext cx="1485900" cy="50800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07A45A2D-6A90-1B43-800C-079D9E16C1E7}"/>
              </a:ext>
            </a:extLst>
          </p:cNvPr>
          <p:cNvSpPr txBox="1"/>
          <p:nvPr userDrawn="1"/>
        </p:nvSpPr>
        <p:spPr>
          <a:xfrm>
            <a:off x="1968840" y="5019507"/>
            <a:ext cx="8254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uni-nke.hu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D03CCC5B-32D1-5145-ABFC-A0339EC06C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64490" y="1532536"/>
            <a:ext cx="1663013" cy="16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1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349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79619" y="1709738"/>
            <a:ext cx="10828639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679619" y="4589463"/>
            <a:ext cx="10828639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62643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14217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823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26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24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9980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 noChangeAspect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20D87AA-CB24-5B69-21D3-04C6571879E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0815638" y="63500"/>
            <a:ext cx="1335087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hu-HU" sz="8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PBB - Nyilvánosan hozzáférhető</a:t>
            </a:r>
          </a:p>
        </p:txBody>
      </p:sp>
    </p:spTree>
    <p:extLst>
      <p:ext uri="{BB962C8B-B14F-4D97-AF65-F5344CB8AC3E}">
        <p14:creationId xmlns:p14="http://schemas.microsoft.com/office/powerpoint/2010/main" val="8984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net.jogtar.hu/jogszabaly?docid=A1700467.KOR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4600" dirty="0"/>
              <a:t>Ügykezelői alapvizsga</a:t>
            </a:r>
            <a:br>
              <a:rPr lang="hu-HU" sz="4600" dirty="0"/>
            </a:br>
            <a:r>
              <a:rPr lang="hu-HU" sz="4600" dirty="0"/>
              <a:t>IV. FEJEZET</a:t>
            </a:r>
            <a:br>
              <a:rPr lang="hu-HU" sz="4600" dirty="0"/>
            </a:br>
            <a:r>
              <a:rPr lang="hu-HU" sz="4600" dirty="0"/>
              <a:t>A KÖZIGAZGATÁS </a:t>
            </a:r>
            <a:br>
              <a:rPr lang="hu-HU" sz="4600" dirty="0"/>
            </a:br>
            <a:r>
              <a:rPr lang="hu-HU" sz="4600" dirty="0"/>
              <a:t>INFORMATIKAI TÁMOGATÁSA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hu-HU" altLang="hu-HU" dirty="0" err="1">
                <a:latin typeface="+mj-lt"/>
                <a:cs typeface="Times New Roman" pitchFamily="18" charset="0"/>
              </a:rPr>
              <a:t>Hatályosította</a:t>
            </a:r>
            <a:r>
              <a:rPr lang="hu-HU" altLang="hu-HU" dirty="0">
                <a:latin typeface="+mj-lt"/>
                <a:cs typeface="Times New Roman" pitchFamily="18" charset="0"/>
              </a:rPr>
              <a:t>: Rejtélyi Hajnalka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hu-HU" altLang="hu-HU" dirty="0">
                <a:latin typeface="+mj-lt"/>
                <a:cs typeface="Times New Roman" pitchFamily="18" charset="0"/>
              </a:rPr>
              <a:t>2026. február 4.</a:t>
            </a:r>
          </a:p>
        </p:txBody>
      </p:sp>
    </p:spTree>
    <p:extLst>
      <p:ext uri="{BB962C8B-B14F-4D97-AF65-F5344CB8AC3E}">
        <p14:creationId xmlns:p14="http://schemas.microsoft.com/office/powerpoint/2010/main" val="304497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1.4. Csoportmunka</a:t>
            </a:r>
          </a:p>
        </p:txBody>
      </p:sp>
      <p:sp>
        <p:nvSpPr>
          <p:cNvPr id="13315" name="Content Placeholder 2"/>
          <p:cNvSpPr txBox="1">
            <a:spLocks noGrp="1"/>
          </p:cNvSpPr>
          <p:nvPr>
            <p:ph idx="1"/>
          </p:nvPr>
        </p:nvSpPr>
        <p:spPr>
          <a:xfrm>
            <a:off x="1919536" y="1825625"/>
            <a:ext cx="8424936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altLang="hu-HU" sz="2400" b="1" dirty="0">
                <a:latin typeface="+mj-lt"/>
                <a:cs typeface="Times New Roman" pitchFamily="18" charset="0"/>
              </a:rPr>
              <a:t>A csoportmunka általában egy feladat vagy projekt végrehajtására szerveződő egység, mely igényli a csoporttagok közötti kooperációt. Fontos jellemzője a csoporton belüli pozitív egymásrautaltság. </a:t>
            </a:r>
            <a:r>
              <a:rPr altLang="hu-HU" sz="2400" b="1" dirty="0">
                <a:latin typeface="+mj-lt"/>
                <a:cs typeface="Times New Roman" pitchFamily="18" charset="0"/>
              </a:rPr>
              <a:t>A csoportmunka</a:t>
            </a:r>
            <a:r>
              <a:rPr altLang="hu-HU" sz="2400" dirty="0">
                <a:latin typeface="+mj-lt"/>
                <a:cs typeface="Times New Roman" pitchFamily="18" charset="0"/>
              </a:rPr>
              <a:t> a projekt szemléletű működés alapja, lehetővé teszi, hogy több ember ugyanazon anyagon dolgozzon egy időben.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altLang="hu-HU" sz="900" dirty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altLang="hu-HU" sz="900" dirty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altLang="hu-HU" sz="2400" b="1" dirty="0">
                <a:latin typeface="+mj-lt"/>
                <a:cs typeface="Times New Roman" pitchFamily="18" charset="0"/>
              </a:rPr>
              <a:t>Leggyakrabban az alábbi szolgáltatások használatát takarja: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altLang="hu-HU" sz="800" b="1" dirty="0">
              <a:latin typeface="+mj-lt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altLang="hu-HU" dirty="0">
                <a:latin typeface="+mj-lt"/>
                <a:cs typeface="Times New Roman" pitchFamily="18" charset="0"/>
              </a:rPr>
              <a:t>Levelezőrendszer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altLang="hu-HU" dirty="0">
                <a:latin typeface="+mj-lt"/>
                <a:cs typeface="Times New Roman" pitchFamily="18" charset="0"/>
              </a:rPr>
              <a:t>Azonnali üzenetküldő szolgáltatás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altLang="hu-HU" dirty="0">
                <a:latin typeface="+mj-lt"/>
                <a:cs typeface="Times New Roman" pitchFamily="18" charset="0"/>
              </a:rPr>
              <a:t>Portál szolgáltatás</a:t>
            </a:r>
          </a:p>
        </p:txBody>
      </p:sp>
      <p:sp>
        <p:nvSpPr>
          <p:cNvPr id="13318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D0226CF2-6EA9-4A01-9A91-E1894708D38D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8947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E290D6-9A49-48F9-B41F-B338635F9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>
                <a:solidFill>
                  <a:srgbClr val="C00000"/>
                </a:solidFill>
                <a:cs typeface="Times New Roman" pitchFamily="18" charset="0"/>
              </a:rPr>
              <a:t>1.5. Felhő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D2FFFB-6364-484B-B129-D18819DD0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dirty="0"/>
              <a:t>A felhő tulajdonképpen olyan hálózaton elérhető erőforráskészlet, melyből a felhasználók az igényeinek megfelelő erőforrásokat tudják gyorsan és rugalmasan elérni</a:t>
            </a:r>
          </a:p>
          <a:p>
            <a:pPr algn="just"/>
            <a:r>
              <a:rPr lang="hu-HU" dirty="0"/>
              <a:t>Kialakítás szerint lehet:</a:t>
            </a:r>
          </a:p>
          <a:p>
            <a:pPr lvl="1" algn="just"/>
            <a:r>
              <a:rPr lang="hu-HU" dirty="0"/>
              <a:t>Publikus felhő</a:t>
            </a:r>
          </a:p>
          <a:p>
            <a:pPr lvl="1" algn="just"/>
            <a:r>
              <a:rPr lang="hu-HU" dirty="0"/>
              <a:t>Privát felhő</a:t>
            </a:r>
          </a:p>
          <a:p>
            <a:pPr lvl="1" algn="just"/>
            <a:r>
              <a:rPr lang="hu-HU" dirty="0"/>
              <a:t>Hibrid felhő</a:t>
            </a:r>
          </a:p>
          <a:p>
            <a:pPr lvl="1" algn="just"/>
            <a:r>
              <a:rPr lang="hu-HU" dirty="0"/>
              <a:t>Közösségi felhő</a:t>
            </a:r>
          </a:p>
        </p:txBody>
      </p:sp>
    </p:spTree>
    <p:extLst>
      <p:ext uri="{BB962C8B-B14F-4D97-AF65-F5344CB8AC3E}">
        <p14:creationId xmlns:p14="http://schemas.microsoft.com/office/powerpoint/2010/main" val="1062670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E290D6-9A49-48F9-B41F-B338635F9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>
                <a:solidFill>
                  <a:srgbClr val="C00000"/>
                </a:solidFill>
                <a:cs typeface="Times New Roman" pitchFamily="18" charset="0"/>
              </a:rPr>
              <a:t>1.5. Felhő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D2FFFB-6364-484B-B129-D18819DD0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hu-HU" dirty="0"/>
              <a:t>A felhőben igénybe vehető alapvetőn szolgáltatások:</a:t>
            </a:r>
          </a:p>
          <a:p>
            <a:pPr lvl="1" algn="just"/>
            <a:r>
              <a:rPr lang="hu-HU" dirty="0"/>
              <a:t>IaaS – infrastruktúra mint szolgáltatás: ez esetben a felhőben a hardver elemek igénybevétele történik, melyen a rendszer kialakítása az igénybe vevő feladata</a:t>
            </a:r>
          </a:p>
          <a:p>
            <a:pPr lvl="1" algn="just"/>
            <a:r>
              <a:rPr lang="hu-HU" dirty="0"/>
              <a:t>PaaS – platform mint szolgáltatás: ez a kategória már kész, valamilyen operációs rendszeren futó, adott feladatot ellátó eszköz igénybevételét jelenti, ahol az igénye vevőnek már nem kell a telepítési és beállítási lépéseket elvégeznie, mert azokat már készen kapja</a:t>
            </a:r>
          </a:p>
          <a:p>
            <a:pPr lvl="1" algn="just"/>
            <a:r>
              <a:rPr lang="hu-HU" dirty="0"/>
              <a:t>SaaS – Szoftver mint szolgáltatás: ez a modell lehetővé teszi, hogy az igénybe vevőkész működő rendszerek béreljen a felhő szolgáltatótól, ahol már csak az adatait kell megfelelően elhelyeznie.</a:t>
            </a:r>
          </a:p>
          <a:p>
            <a:pPr marL="0" indent="0" algn="just">
              <a:buNone/>
            </a:pPr>
            <a:r>
              <a:rPr lang="hu-HU" dirty="0"/>
              <a:t>Önálló elnevezéssel rendelkezik a szolgáltatások összességét, valamint menedzsment funkciókat tartalmazó szolgáltatás (</a:t>
            </a:r>
            <a:r>
              <a:rPr lang="hu-HU" dirty="0" err="1"/>
              <a:t>XaaS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5351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 noGrp="1"/>
          </p:cNvSpPr>
          <p:nvPr>
            <p:ph type="title"/>
          </p:nvPr>
        </p:nvSpPr>
        <p:spPr>
          <a:xfrm>
            <a:off x="2423592" y="116743"/>
            <a:ext cx="7162998" cy="1190625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1.</a:t>
            </a: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6</a:t>
            </a: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. Adatbiztonság</a:t>
            </a:r>
            <a:endParaRPr altLang="hu-HU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919288" y="1557338"/>
            <a:ext cx="8425184" cy="479901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Adatbiztonság: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sz="2400" dirty="0">
                <a:latin typeface="+mj-lt"/>
                <a:cs typeface="Times New Roman" pitchFamily="18"/>
              </a:rPr>
              <a:t>az összegyűjtött adatvagyon sérthetetlenségét, integritását, használhatóságát és bizalmasságát lehetővé tevő technológiák és szervezési módszerek összessége.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Az adatokkal szemben támasztott követelmények:</a:t>
            </a:r>
          </a:p>
          <a:p>
            <a:pPr marL="715963">
              <a:lnSpc>
                <a:spcPct val="100000"/>
              </a:lnSpc>
              <a:buFont typeface="Arial" pitchFamily="34"/>
              <a:buChar char="•"/>
              <a:defRPr/>
            </a:pPr>
            <a:r>
              <a:rPr sz="2400" dirty="0">
                <a:latin typeface="+mj-lt"/>
                <a:cs typeface="Times New Roman" pitchFamily="18"/>
              </a:rPr>
              <a:t>Bizalmasság</a:t>
            </a:r>
          </a:p>
          <a:p>
            <a:pPr marL="715963">
              <a:lnSpc>
                <a:spcPct val="100000"/>
              </a:lnSpc>
              <a:buFont typeface="Arial" pitchFamily="34"/>
              <a:buChar char="•"/>
              <a:defRPr/>
            </a:pPr>
            <a:r>
              <a:rPr sz="2400" dirty="0">
                <a:latin typeface="+mj-lt"/>
                <a:cs typeface="Times New Roman" pitchFamily="18"/>
              </a:rPr>
              <a:t>Sértetlenség</a:t>
            </a:r>
          </a:p>
          <a:p>
            <a:pPr marL="715963">
              <a:lnSpc>
                <a:spcPct val="100000"/>
              </a:lnSpc>
              <a:buFont typeface="Arial" pitchFamily="34"/>
              <a:buChar char="•"/>
              <a:defRPr/>
            </a:pPr>
            <a:r>
              <a:rPr sz="2400" dirty="0">
                <a:latin typeface="+mj-lt"/>
                <a:cs typeface="Times New Roman" pitchFamily="18"/>
              </a:rPr>
              <a:t>Hitelesség</a:t>
            </a:r>
          </a:p>
          <a:p>
            <a:pPr marL="715963">
              <a:lnSpc>
                <a:spcPct val="100000"/>
              </a:lnSpc>
              <a:buFont typeface="Arial" pitchFamily="34"/>
              <a:buChar char="•"/>
              <a:defRPr/>
            </a:pPr>
            <a:r>
              <a:rPr sz="2400" dirty="0">
                <a:latin typeface="+mj-lt"/>
                <a:cs typeface="Times New Roman" pitchFamily="18"/>
              </a:rPr>
              <a:t>Letagadhatatlanság</a:t>
            </a:r>
          </a:p>
          <a:p>
            <a:pPr marL="715963">
              <a:lnSpc>
                <a:spcPct val="100000"/>
              </a:lnSpc>
              <a:buFont typeface="Arial" pitchFamily="34"/>
              <a:buChar char="•"/>
              <a:defRPr/>
            </a:pPr>
            <a:r>
              <a:rPr sz="2400" dirty="0">
                <a:latin typeface="+mj-lt"/>
                <a:cs typeface="Times New Roman" pitchFamily="18"/>
              </a:rPr>
              <a:t>Rendelkezésre állás</a:t>
            </a:r>
          </a:p>
        </p:txBody>
      </p:sp>
      <p:sp>
        <p:nvSpPr>
          <p:cNvPr id="14342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8C58E564-9E91-46FE-A474-231E93517B60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4541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E9A558-CB9D-494D-7EEE-200444435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C00000"/>
                </a:solidFill>
                <a:cs typeface="Times New Roman" pitchFamily="18" charset="0"/>
              </a:rPr>
              <a:t>1.7. Mesterséges intelligencia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BC00F29-9904-A341-B306-6F6154988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A Mesterséges intelligencia rendszer olyan gépi alapú rendszer, amelyet különböző autonómiaszinteken történő működésre terveztek, és amely a bevezetését követően alkalmazkodóképességet tanúsíthat, és a kapott bemenetből – meghatározott célok érdekében a fizikai vagy virtuális környezetet befolyásoló tartalmakat, döntéseket vagy előrejelzéseket hoz létre. </a:t>
            </a:r>
          </a:p>
          <a:p>
            <a:r>
              <a:rPr lang="hu-HU" dirty="0"/>
              <a:t>Működés szerint megkülönböztetünk:</a:t>
            </a:r>
          </a:p>
          <a:p>
            <a:pPr lvl="1"/>
            <a:r>
              <a:rPr lang="hu-HU" dirty="0"/>
              <a:t>Reaktív</a:t>
            </a:r>
          </a:p>
          <a:p>
            <a:pPr lvl="1"/>
            <a:r>
              <a:rPr lang="hu-HU" dirty="0"/>
              <a:t>memória alapú</a:t>
            </a:r>
          </a:p>
          <a:p>
            <a:pPr lvl="1"/>
            <a:r>
              <a:rPr lang="hu-HU" dirty="0"/>
              <a:t>generatív</a:t>
            </a:r>
          </a:p>
          <a:p>
            <a:pPr marL="0" indent="0">
              <a:buNone/>
            </a:pPr>
            <a:r>
              <a:rPr lang="hu-HU" dirty="0"/>
              <a:t>  rendszereket.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8817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F781EB-8A87-A104-DF5B-BD483906F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C00000"/>
                </a:solidFill>
                <a:cs typeface="Times New Roman" pitchFamily="18" charset="0"/>
              </a:rPr>
              <a:t>1.7. Mesterséges intelligencia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5776A5A-3DD0-E41B-16A0-88D77081D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/>
              <a:t>Fejlettségi szint szerint az alábbi mesterséges intelligencia típusokat különböztetjük meg:</a:t>
            </a:r>
          </a:p>
          <a:p>
            <a:r>
              <a:rPr lang="hu-HU" b="1" dirty="0"/>
              <a:t>szűk mesterséges intelligencia: </a:t>
            </a:r>
            <a:r>
              <a:rPr lang="hu-HU" dirty="0"/>
              <a:t>Az embernél hatékonyabban tud szűken meghatározott feladatokat végrehajtani. A ma alkalmazott MI rendszerek nagy része ilyen.</a:t>
            </a:r>
          </a:p>
          <a:p>
            <a:r>
              <a:rPr lang="hu-HU" b="1" dirty="0"/>
              <a:t>általános mesterséges intelligencia: </a:t>
            </a:r>
            <a:r>
              <a:rPr lang="hu-HU" dirty="0"/>
              <a:t>Bármilyen típusú feladat megértésére és megoldására alkalmas, jelenleg csak elméletben létezik. </a:t>
            </a:r>
          </a:p>
          <a:p>
            <a:r>
              <a:rPr lang="hu-HU" b="1" dirty="0"/>
              <a:t>szuperintelligencia: </a:t>
            </a:r>
            <a:r>
              <a:rPr lang="hu-HU" dirty="0"/>
              <a:t>Az embert minden tekintetben – logikai, kreatív, érzelmi, társadalmi értelemben - túlszárnyaló rendszer, ma még leginkább spekulatív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4557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9D15CB-25EB-F2E3-6EAC-7703E0BC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C00000"/>
                </a:solidFill>
                <a:cs typeface="Times New Roman" pitchFamily="18" charset="0"/>
              </a:rPr>
              <a:t>1.7. Mesterséges intelligencia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05DB38D-D0FE-8D12-42C3-1CEF0D758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 jelenleg rendelkezésre álló MI rendszerek használata során felmerülő problémák:</a:t>
            </a:r>
          </a:p>
          <a:p>
            <a:r>
              <a:rPr lang="hu-HU" dirty="0"/>
              <a:t>Felelősség </a:t>
            </a:r>
          </a:p>
          <a:p>
            <a:r>
              <a:rPr lang="hu-HU" dirty="0"/>
              <a:t>Hitelesség </a:t>
            </a:r>
          </a:p>
          <a:p>
            <a:r>
              <a:rPr lang="hu-HU" dirty="0"/>
              <a:t>Adatvédelem </a:t>
            </a:r>
          </a:p>
          <a:p>
            <a:r>
              <a:rPr lang="hu-HU" dirty="0"/>
              <a:t>Hozzáférési egyenlőtlenség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206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84811" y="2573381"/>
            <a:ext cx="9144000" cy="3376911"/>
          </a:xfrm>
        </p:spPr>
        <p:txBody>
          <a:bodyPr/>
          <a:lstStyle/>
          <a:p>
            <a:r>
              <a:rPr lang="hu-HU" altLang="hu-H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2.</a:t>
            </a:r>
            <a:br>
              <a:rPr lang="hu-HU" altLang="hu-H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hu-HU" altLang="hu-HU" sz="4000" dirty="0">
                <a:solidFill>
                  <a:srgbClr val="C00000"/>
                </a:solidFill>
                <a:cs typeface="Times New Roman" pitchFamily="18" charset="0"/>
              </a:rPr>
              <a:t>Elektronikus iktatás</a:t>
            </a:r>
            <a:br>
              <a:rPr lang="en-GB" sz="4200" dirty="0"/>
            </a:b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3216896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40704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Célkitűzés</a:t>
            </a:r>
            <a:endParaRPr altLang="hu-HU" sz="36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4339" name="Content Placeholder 2"/>
          <p:cNvSpPr txBox="1">
            <a:spLocks noGrp="1"/>
          </p:cNvSpPr>
          <p:nvPr>
            <p:ph idx="1"/>
          </p:nvPr>
        </p:nvSpPr>
        <p:spPr>
          <a:xfrm>
            <a:off x="1775520" y="1484785"/>
            <a:ext cx="8784976" cy="4464559"/>
          </a:xfrm>
        </p:spPr>
        <p:txBody>
          <a:bodyPr/>
          <a:lstStyle/>
          <a:p>
            <a:endParaRPr lang="hu-HU" altLang="hu-H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hu-HU" altLang="hu-HU" sz="2400" dirty="0">
                <a:latin typeface="+mj-lt"/>
                <a:cs typeface="Times New Roman" pitchFamily="18" charset="0"/>
              </a:rPr>
              <a:t>A fejezetben megismerjük az elektronikus iktatás feltételeit és követelményeit.</a:t>
            </a:r>
          </a:p>
          <a:p>
            <a:pPr marL="0" indent="0">
              <a:spcBef>
                <a:spcPts val="1800"/>
              </a:spcBef>
              <a:buNone/>
            </a:pPr>
            <a:endParaRPr lang="hu-HU" altLang="hu-HU" sz="800" dirty="0">
              <a:latin typeface="+mj-lt"/>
              <a:cs typeface="Times New Roman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hu-HU" altLang="hu-HU" sz="2400" dirty="0">
                <a:latin typeface="+mj-lt"/>
                <a:cs typeface="Times New Roman" pitchFamily="18" charset="0"/>
              </a:rPr>
              <a:t>Szó lesz az elektronikus iktatás fajtáiról, a kapcsolódó előnyökről, hátrányokról, a szükséges biztonsági követelményekről.</a:t>
            </a:r>
          </a:p>
          <a:p>
            <a:pPr marL="0" indent="0">
              <a:spcBef>
                <a:spcPts val="1800"/>
              </a:spcBef>
              <a:buNone/>
            </a:pPr>
            <a:endParaRPr lang="hu-HU" altLang="hu-HU" sz="800" dirty="0">
              <a:latin typeface="+mj-lt"/>
              <a:cs typeface="Times New Roman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hu-HU" altLang="hu-HU" sz="2400" dirty="0">
                <a:latin typeface="+mj-lt"/>
                <a:cs typeface="Times New Roman" pitchFamily="18" charset="0"/>
              </a:rPr>
              <a:t>A fejezetben megtárgyaljuk az Informatikai biztonság törvényi szabályozását, illetve annak átültetését a gyakorlatba. </a:t>
            </a:r>
          </a:p>
        </p:txBody>
      </p:sp>
      <p:sp>
        <p:nvSpPr>
          <p:cNvPr id="17413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D22FE3C7-C290-4C89-B178-BC282E42396C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02583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2. Elektronikus iktatás</a:t>
            </a:r>
          </a:p>
        </p:txBody>
      </p:sp>
      <p:sp>
        <p:nvSpPr>
          <p:cNvPr id="14339" name="Content Placeholder 2"/>
          <p:cNvSpPr txBox="1">
            <a:spLocks noGrp="1"/>
          </p:cNvSpPr>
          <p:nvPr>
            <p:ph idx="1"/>
          </p:nvPr>
        </p:nvSpPr>
        <p:spPr>
          <a:xfrm>
            <a:off x="1775520" y="1340706"/>
            <a:ext cx="8784976" cy="551729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altLang="hu-HU" sz="2400" b="1" dirty="0">
                <a:latin typeface="+mj-lt"/>
                <a:cs typeface="Times New Roman" pitchFamily="18" charset="0"/>
              </a:rPr>
              <a:t>Elektronikus iktatás:</a:t>
            </a:r>
            <a:endParaRPr altLang="hu-HU" sz="2400" dirty="0">
              <a:latin typeface="+mj-lt"/>
              <a:cs typeface="Times New Roman" pitchFamily="18" charset="0"/>
            </a:endParaRPr>
          </a:p>
          <a:p>
            <a:pPr marL="715963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altLang="hu-HU" sz="2400" dirty="0">
                <a:latin typeface="+mj-lt"/>
                <a:cs typeface="Times New Roman" pitchFamily="18" charset="0"/>
              </a:rPr>
              <a:t>a szervezet ügyviteli folyamatainak elektronikus útra terelése.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hu-HU" altLang="hu-HU" sz="800" dirty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altLang="hu-HU" sz="800" dirty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altLang="hu-HU" sz="2400" b="1" dirty="0">
                <a:latin typeface="+mj-lt"/>
                <a:cs typeface="Times New Roman" pitchFamily="18" charset="0"/>
              </a:rPr>
              <a:t>Típusai:</a:t>
            </a:r>
          </a:p>
          <a:p>
            <a:pPr marL="228600" lvl="1">
              <a:lnSpc>
                <a:spcPct val="100000"/>
              </a:lnSpc>
              <a:spcBef>
                <a:spcPts val="0"/>
              </a:spcBef>
              <a:defRPr/>
            </a:pPr>
            <a:r>
              <a:rPr altLang="hu-HU" b="1" i="1" dirty="0">
                <a:latin typeface="+mj-lt"/>
                <a:cs typeface="Times New Roman" pitchFamily="18" charset="0"/>
              </a:rPr>
              <a:t>Elektronikus iktatókönyv:</a:t>
            </a:r>
          </a:p>
          <a:p>
            <a:pPr marL="741363" lvl="3" indent="-342900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altLang="hu-HU" sz="2400" dirty="0">
                <a:latin typeface="+mj-lt"/>
                <a:cs typeface="Times New Roman" pitchFamily="18" charset="0"/>
              </a:rPr>
              <a:t>A rendszerben csak az iratok tulajdonságai (</a:t>
            </a:r>
            <a:r>
              <a:rPr altLang="hu-HU" sz="2400" dirty="0" err="1">
                <a:latin typeface="+mj-lt"/>
                <a:cs typeface="Times New Roman" pitchFamily="18" charset="0"/>
              </a:rPr>
              <a:t>metaadatai</a:t>
            </a:r>
            <a:r>
              <a:rPr altLang="hu-HU" sz="2400" dirty="0">
                <a:latin typeface="+mj-lt"/>
                <a:cs typeface="Times New Roman" pitchFamily="18" charset="0"/>
              </a:rPr>
              <a:t>) találhatók meg.</a:t>
            </a:r>
          </a:p>
          <a:p>
            <a:pPr marL="398463" lvl="3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hu-HU" altLang="hu-HU" sz="800" dirty="0">
              <a:latin typeface="+mj-lt"/>
              <a:cs typeface="Times New Roman" pitchFamily="18" charset="0"/>
            </a:endParaRPr>
          </a:p>
          <a:p>
            <a:pPr marL="398463" lvl="3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altLang="hu-HU" sz="800" dirty="0">
              <a:latin typeface="+mj-lt"/>
              <a:cs typeface="Times New Roman" pitchFamily="18" charset="0"/>
            </a:endParaRPr>
          </a:p>
          <a:p>
            <a:pPr marL="228600" lvl="1">
              <a:lnSpc>
                <a:spcPct val="100000"/>
              </a:lnSpc>
              <a:spcBef>
                <a:spcPts val="0"/>
              </a:spcBef>
              <a:defRPr/>
            </a:pPr>
            <a:r>
              <a:rPr altLang="hu-HU" b="1" i="1" dirty="0">
                <a:latin typeface="+mj-lt"/>
                <a:cs typeface="Times New Roman" pitchFamily="18" charset="0"/>
              </a:rPr>
              <a:t>Elektronikus iratkezelő-rendszer:</a:t>
            </a:r>
          </a:p>
          <a:p>
            <a:pPr marL="741363" lvl="3" indent="-342900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altLang="hu-HU" sz="2400" dirty="0">
                <a:latin typeface="+mj-lt"/>
                <a:cs typeface="Times New Roman" pitchFamily="18" charset="0"/>
              </a:rPr>
              <a:t>A rendszerben a teljes anyag, annak </a:t>
            </a:r>
            <a:r>
              <a:rPr lang="hu-HU" altLang="hu-HU" sz="2400" dirty="0" err="1">
                <a:latin typeface="+mj-lt"/>
                <a:cs typeface="Times New Roman" pitchFamily="18" charset="0"/>
              </a:rPr>
              <a:t>metaadatai</a:t>
            </a:r>
            <a:r>
              <a:rPr lang="hu-HU" altLang="hu-HU" sz="2400" dirty="0">
                <a:latin typeface="+mj-lt"/>
                <a:cs typeface="Times New Roman" pitchFamily="18" charset="0"/>
              </a:rPr>
              <a:t>, illetve az irat teljes útja megtalálható.</a:t>
            </a:r>
          </a:p>
          <a:p>
            <a:pPr marL="741363" lvl="3" indent="-342900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altLang="hu-HU" sz="2400" dirty="0">
                <a:latin typeface="+mj-lt"/>
                <a:cs typeface="Times New Roman" pitchFamily="18" charset="0"/>
              </a:rPr>
              <a:t>A közigazgatásban egységes elektronikus iratkezelő-rendszer 2</a:t>
            </a:r>
            <a:r>
              <a:rPr lang="hu-HU" sz="2400" dirty="0">
                <a:latin typeface="+mj-lt"/>
                <a:cs typeface="Times New Roman" pitchFamily="18" charset="0"/>
              </a:rPr>
              <a:t>015. január 1.-jei bevezetéséről döntött a Kormány.</a:t>
            </a:r>
            <a:endParaRPr lang="hu-HU" altLang="hu-HU" sz="2400" dirty="0">
              <a:latin typeface="+mj-lt"/>
              <a:cs typeface="Times New Roman" pitchFamily="18" charset="0"/>
            </a:endParaRPr>
          </a:p>
        </p:txBody>
      </p:sp>
      <p:sp>
        <p:nvSpPr>
          <p:cNvPr id="17413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D22FE3C7-C290-4C89-B178-BC282E42396C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2163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340768"/>
            <a:ext cx="9144000" cy="5589240"/>
          </a:xfrm>
        </p:spPr>
        <p:txBody>
          <a:bodyPr/>
          <a:lstStyle/>
          <a:p>
            <a:r>
              <a:rPr lang="hu-HU" altLang="hu-H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1.</a:t>
            </a:r>
            <a:br>
              <a:rPr lang="hu-HU" altLang="hu-H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hu-HU" altLang="hu-HU" sz="4000" dirty="0">
                <a:solidFill>
                  <a:srgbClr val="C00000"/>
                </a:solidFill>
                <a:cs typeface="Times New Roman" pitchFamily="18" charset="0"/>
              </a:rPr>
              <a:t>Az ügyviteli munka </a:t>
            </a:r>
            <a:br>
              <a:rPr lang="hu-HU" altLang="hu-HU" sz="40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hu-HU" altLang="hu-HU" sz="4000" dirty="0">
                <a:solidFill>
                  <a:srgbClr val="C00000"/>
                </a:solidFill>
                <a:cs typeface="Times New Roman" pitchFamily="18" charset="0"/>
              </a:rPr>
              <a:t>informatikai támogatása</a:t>
            </a:r>
            <a:br>
              <a:rPr lang="en-GB" sz="4200" dirty="0"/>
            </a:b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600764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2.1. Az elektronikus</a:t>
            </a:r>
            <a:b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iktatórendszerek típusai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631504" y="1415381"/>
            <a:ext cx="8712968" cy="5306094"/>
          </a:xfrm>
        </p:spPr>
        <p:txBody>
          <a:bodyPr numCol="2"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sz="2000" b="1" dirty="0">
                <a:latin typeface="+mj-lt"/>
                <a:cs typeface="Times New Roman" panose="02020603050405020304" pitchFamily="18" charset="0"/>
              </a:rPr>
              <a:t>Elektronikus iktatókönyv előnyei: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sz="2000" b="1" dirty="0">
              <a:latin typeface="+mj-lt"/>
              <a:cs typeface="Times New Roman" panose="02020603050405020304" pitchFamily="18" charset="0"/>
            </a:endParaRPr>
          </a:p>
          <a:p>
            <a:pPr marL="442913" lvl="1" indent="-231775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sz="2000" dirty="0">
                <a:latin typeface="+mj-lt"/>
                <a:cs typeface="Times New Roman" panose="02020603050405020304" pitchFamily="18" charset="0"/>
              </a:rPr>
              <a:t>Egységes iktatószám rendszer.</a:t>
            </a:r>
            <a:r>
              <a:rPr sz="2000" i="1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442913" lvl="1" indent="-231775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000" dirty="0">
              <a:latin typeface="+mj-lt"/>
              <a:cs typeface="Times New Roman" panose="02020603050405020304" pitchFamily="18" charset="0"/>
            </a:endParaRPr>
          </a:p>
          <a:p>
            <a:pPr marL="442913" lvl="1" indent="-231775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sz="2000" dirty="0">
                <a:latin typeface="+mj-lt"/>
                <a:cs typeface="Times New Roman" panose="02020603050405020304" pitchFamily="18" charset="0"/>
              </a:rPr>
              <a:t>Előre definiált tárgyszó lista.</a:t>
            </a:r>
          </a:p>
          <a:p>
            <a:pPr marL="442913" lvl="1" indent="-231775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endParaRPr sz="2000" dirty="0">
              <a:latin typeface="+mj-lt"/>
              <a:cs typeface="Times New Roman" panose="02020603050405020304" pitchFamily="18" charset="0"/>
            </a:endParaRPr>
          </a:p>
          <a:p>
            <a:pPr marL="442913" lvl="1" indent="-231775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sz="2000" dirty="0">
                <a:latin typeface="+mj-lt"/>
                <a:cs typeface="Times New Roman" panose="02020603050405020304" pitchFamily="18" charset="0"/>
              </a:rPr>
              <a:t>Előre definiált dolgozó és vezetői lista.</a:t>
            </a:r>
          </a:p>
          <a:p>
            <a:pPr marL="442913" lvl="1" indent="-231775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000" dirty="0">
              <a:latin typeface="+mj-lt"/>
              <a:cs typeface="Times New Roman" panose="02020603050405020304" pitchFamily="18" charset="0"/>
            </a:endParaRPr>
          </a:p>
          <a:p>
            <a:pPr marL="442913" lvl="1" indent="-231775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sz="2000" dirty="0">
                <a:latin typeface="+mj-lt"/>
                <a:cs typeface="Times New Roman" panose="02020603050405020304" pitchFamily="18" charset="0"/>
              </a:rPr>
              <a:t>Könnyebb visszakereshetőség akár több paraméter alapján.</a:t>
            </a:r>
          </a:p>
          <a:p>
            <a:pPr marL="442913" lvl="1" indent="-231775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000" dirty="0">
              <a:latin typeface="+mj-lt"/>
              <a:cs typeface="Times New Roman" panose="02020603050405020304" pitchFamily="18" charset="0"/>
            </a:endParaRPr>
          </a:p>
          <a:p>
            <a:pPr marL="442913" lvl="1" indent="-231775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sz="2000" dirty="0">
                <a:latin typeface="+mj-lt"/>
                <a:cs typeface="Times New Roman" panose="02020603050405020304" pitchFamily="18" charset="0"/>
              </a:rPr>
              <a:t>Könnyebb statisztika és kimutatás készítési lehetőség.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endParaRPr lang="hu-HU" sz="20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endParaRPr lang="hu-HU" sz="20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endParaRPr lang="hu-HU" sz="20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endParaRPr lang="hu-HU" sz="2000" dirty="0">
              <a:latin typeface="+mj-lt"/>
              <a:cs typeface="Times New Roman" panose="02020603050405020304" pitchFamily="18" charset="0"/>
            </a:endParaRPr>
          </a:p>
          <a:p>
            <a:pPr marL="180975" indent="0" algn="ctr">
              <a:lnSpc>
                <a:spcPct val="100000"/>
              </a:lnSpc>
              <a:buNone/>
              <a:defRPr/>
            </a:pPr>
            <a:r>
              <a:rPr sz="2000" b="1" dirty="0">
                <a:latin typeface="+mj-lt"/>
                <a:cs typeface="Times New Roman" panose="02020603050405020304" pitchFamily="18" charset="0"/>
              </a:rPr>
              <a:t>Elektronikus iktatókönyv hátrányai: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sz="2000" b="1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sz="2000" dirty="0">
                <a:latin typeface="+mj-lt"/>
                <a:cs typeface="Times New Roman" panose="02020603050405020304" pitchFamily="18" charset="0"/>
              </a:rPr>
              <a:t>Az iratok útja nehezen követhető nyomon.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endParaRPr sz="20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sz="2000" dirty="0">
                <a:latin typeface="+mj-lt"/>
                <a:cs typeface="Times New Roman" panose="02020603050405020304" pitchFamily="18" charset="0"/>
              </a:rPr>
              <a:t>Nem kezeli a rendszer az elektronikusan érkezett iratokat.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0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sz="2000" dirty="0">
                <a:latin typeface="+mj-lt"/>
                <a:cs typeface="Times New Roman" panose="02020603050405020304" pitchFamily="18" charset="0"/>
              </a:rPr>
              <a:t>Az irattárba helyezés a hagyományos módon történik.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0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sz="2000" dirty="0">
                <a:latin typeface="+mj-lt"/>
                <a:cs typeface="Times New Roman" panose="02020603050405020304" pitchFamily="18" charset="0"/>
              </a:rPr>
              <a:t>Nehéz az iratok visszakeresése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462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59FA4E38-52C3-47CB-973E-70987CF3C110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62259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 txBox="1">
            <a:spLocks noGrp="1"/>
          </p:cNvSpPr>
          <p:nvPr>
            <p:ph type="title"/>
          </p:nvPr>
        </p:nvSpPr>
        <p:spPr>
          <a:xfrm>
            <a:off x="1524001" y="1"/>
            <a:ext cx="9143999" cy="1305063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2.1. Az elektronikus</a:t>
            </a:r>
            <a:b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iktatórendszerek típusai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499936" y="1193296"/>
            <a:ext cx="4536504" cy="5400675"/>
          </a:xfrm>
        </p:spPr>
        <p:txBody>
          <a:bodyPr numCol="1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Az elektronikus ügyiratkezelés előnyei: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400" b="1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lang="hu-HU" sz="2000" dirty="0">
                <a:latin typeface="+mj-lt"/>
                <a:cs typeface="Times New Roman" panose="02020603050405020304" pitchFamily="18" charset="0"/>
              </a:rPr>
              <a:t>Az elektronikusan érkező dokumentumok kezelése                                              megegyezik a hagyományosakéval.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hu-HU" sz="8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lang="hu-HU" sz="2000" dirty="0">
                <a:latin typeface="+mj-lt"/>
                <a:cs typeface="Times New Roman" panose="02020603050405020304" pitchFamily="18" charset="0"/>
              </a:rPr>
              <a:t>Az irat útja pontosan nyomon követhető.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hu-HU" sz="8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lang="hu-HU" sz="2000" dirty="0">
                <a:latin typeface="+mj-lt"/>
                <a:cs typeface="Times New Roman" panose="02020603050405020304" pitchFamily="18" charset="0"/>
              </a:rPr>
              <a:t>Az előadói ív az irattal együtt elektronikusan létezik.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hu-HU" sz="8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lang="hu-HU" sz="2000" dirty="0">
                <a:latin typeface="+mj-lt"/>
                <a:cs typeface="Times New Roman" panose="02020603050405020304" pitchFamily="18" charset="0"/>
              </a:rPr>
              <a:t>A dokumentumok megtalálhatók a rendszerben</a:t>
            </a:r>
            <a:r>
              <a:rPr lang="hu-HU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486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C9D5B272-A4AB-4C13-B706-D11D509EEF97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hu-HU" altLang="hu-HU" sz="1200">
              <a:solidFill>
                <a:srgbClr val="898989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5904093" y="1204421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b="1" dirty="0">
                <a:latin typeface="+mj-lt"/>
                <a:cs typeface="Times New Roman" pitchFamily="18"/>
              </a:rPr>
              <a:t>Az elektronikus ügyiratkezelés hátrányai:</a:t>
            </a:r>
          </a:p>
          <a:p>
            <a:pPr algn="ctr">
              <a:defRPr/>
            </a:pPr>
            <a:endParaRPr lang="hu-HU" sz="2400" b="1" dirty="0">
              <a:latin typeface="+mj-lt"/>
              <a:cs typeface="Times New Roman" pitchFamily="18"/>
            </a:endParaRPr>
          </a:p>
          <a:p>
            <a:pPr>
              <a:defRPr/>
            </a:pPr>
            <a:endParaRPr lang="hu-HU" sz="800" b="1" dirty="0">
              <a:latin typeface="+mj-lt"/>
              <a:cs typeface="Times New Roman" pitchFamily="18"/>
            </a:endParaRPr>
          </a:p>
          <a:p>
            <a:pPr marL="685800" lvl="1" indent="-228600"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hu-HU" sz="2000" dirty="0">
                <a:solidFill>
                  <a:srgbClr val="000000"/>
                </a:solidFill>
                <a:latin typeface="+mj-lt"/>
                <a:ea typeface=""/>
                <a:cs typeface="Times New Roman" panose="02020603050405020304" pitchFamily="18" charset="0"/>
              </a:rPr>
              <a:t>Pontosan kell definiálni az iratok útját.</a:t>
            </a:r>
          </a:p>
          <a:p>
            <a:pPr lvl="1">
              <a:buSzPct val="100000"/>
              <a:defRPr/>
            </a:pPr>
            <a:endParaRPr lang="hu-HU" sz="800" dirty="0">
              <a:solidFill>
                <a:srgbClr val="000000"/>
              </a:solidFill>
              <a:latin typeface="+mj-lt"/>
              <a:ea typeface=""/>
              <a:cs typeface="Times New Roman" panose="02020603050405020304" pitchFamily="18" charset="0"/>
            </a:endParaRPr>
          </a:p>
          <a:p>
            <a:pPr marL="685800" lvl="1" indent="-228600"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hu-HU" sz="2000" dirty="0">
                <a:solidFill>
                  <a:srgbClr val="000000"/>
                </a:solidFill>
                <a:latin typeface="+mj-lt"/>
                <a:ea typeface=""/>
                <a:cs typeface="Times New Roman" panose="02020603050405020304" pitchFamily="18" charset="0"/>
              </a:rPr>
              <a:t>Nagyon jól kell a felhasználói jogosultságokat beállítani.</a:t>
            </a:r>
          </a:p>
          <a:p>
            <a:pPr lvl="1">
              <a:buSzPct val="100000"/>
              <a:defRPr/>
            </a:pPr>
            <a:endParaRPr lang="hu-HU" sz="800" dirty="0">
              <a:solidFill>
                <a:srgbClr val="000000"/>
              </a:solidFill>
              <a:latin typeface="+mj-lt"/>
              <a:ea typeface=""/>
              <a:cs typeface="Times New Roman" panose="02020603050405020304" pitchFamily="18" charset="0"/>
            </a:endParaRPr>
          </a:p>
          <a:p>
            <a:pPr marL="685800" lvl="1" indent="-228600"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hu-HU" sz="2000" dirty="0">
                <a:solidFill>
                  <a:srgbClr val="000000"/>
                </a:solidFill>
                <a:latin typeface="+mj-lt"/>
                <a:ea typeface=""/>
                <a:cs typeface="Times New Roman" panose="02020603050405020304" pitchFamily="18" charset="0"/>
              </a:rPr>
              <a:t>Kezelni kell a különleges kezelésű iratokat.</a:t>
            </a:r>
          </a:p>
          <a:p>
            <a:pPr lvl="1">
              <a:buSzPct val="100000"/>
              <a:defRPr/>
            </a:pPr>
            <a:endParaRPr lang="hu-HU" sz="800" dirty="0">
              <a:solidFill>
                <a:srgbClr val="000000"/>
              </a:solidFill>
              <a:latin typeface="+mj-lt"/>
              <a:ea typeface=""/>
              <a:cs typeface="Times New Roman" panose="02020603050405020304" pitchFamily="18" charset="0"/>
            </a:endParaRPr>
          </a:p>
          <a:p>
            <a:pPr marL="685800" lvl="1" indent="-228600"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hu-HU" sz="2000" dirty="0">
                <a:solidFill>
                  <a:srgbClr val="000000"/>
                </a:solidFill>
                <a:latin typeface="+mj-lt"/>
                <a:ea typeface=""/>
                <a:cs typeface="Times New Roman" panose="02020603050405020304" pitchFamily="18" charset="0"/>
              </a:rPr>
              <a:t>Pontosan meg kell jelölni az iratok érkezésének helyét.</a:t>
            </a:r>
          </a:p>
          <a:p>
            <a:pPr lvl="1">
              <a:buSzPct val="100000"/>
              <a:defRPr/>
            </a:pPr>
            <a:endParaRPr lang="hu-HU" sz="800" dirty="0">
              <a:solidFill>
                <a:srgbClr val="000000"/>
              </a:solidFill>
              <a:latin typeface="+mj-lt"/>
              <a:ea typeface=""/>
              <a:cs typeface="Times New Roman" panose="02020603050405020304" pitchFamily="18" charset="0"/>
            </a:endParaRPr>
          </a:p>
          <a:p>
            <a:pPr marL="685800" lvl="1" indent="-228600"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hu-HU" sz="2000" dirty="0">
                <a:solidFill>
                  <a:srgbClr val="000000"/>
                </a:solidFill>
                <a:latin typeface="+mj-lt"/>
                <a:ea typeface=""/>
                <a:cs typeface="Times New Roman" panose="02020603050405020304" pitchFamily="18" charset="0"/>
              </a:rPr>
              <a:t>A felhasználók és a vezetők informatikai érettségét fejleszteni kell.</a:t>
            </a:r>
          </a:p>
        </p:txBody>
      </p:sp>
    </p:spTree>
    <p:extLst>
      <p:ext uri="{BB962C8B-B14F-4D97-AF65-F5344CB8AC3E}">
        <p14:creationId xmlns:p14="http://schemas.microsoft.com/office/powerpoint/2010/main" val="1309250816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 txBox="1">
            <a:spLocks noGrp="1"/>
          </p:cNvSpPr>
          <p:nvPr>
            <p:ph type="title"/>
          </p:nvPr>
        </p:nvSpPr>
        <p:spPr>
          <a:xfrm>
            <a:off x="1524000" y="-1"/>
            <a:ext cx="9144000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2.2. </a:t>
            </a: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Az elektronikus</a:t>
            </a:r>
            <a:b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iktatás főbb jellemzői</a:t>
            </a:r>
            <a:endParaRPr altLang="hu-HU" sz="36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1793875" y="1557339"/>
            <a:ext cx="8406581" cy="435133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b="1" dirty="0">
                <a:latin typeface="+mj-lt"/>
                <a:cs typeface="Times New Roman" pitchFamily="18"/>
              </a:rPr>
              <a:t>Az elektronikus iktatás főbb jellemzői: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lvl="1">
              <a:lnSpc>
                <a:spcPct val="100000"/>
              </a:lnSpc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iratok útjának nyomon követése; </a:t>
            </a:r>
          </a:p>
          <a:p>
            <a:pPr lvl="1">
              <a:lnSpc>
                <a:spcPct val="100000"/>
              </a:lnSpc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egységes iktatószámok és iktatási módszer; </a:t>
            </a:r>
          </a:p>
          <a:p>
            <a:pPr lvl="1">
              <a:lnSpc>
                <a:spcPct val="100000"/>
              </a:lnSpc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előre definiált mezők, amelyek gyorsítják                                                                              a munkafolyamatot; </a:t>
            </a:r>
          </a:p>
          <a:p>
            <a:pPr lvl="1">
              <a:lnSpc>
                <a:spcPct val="100000"/>
              </a:lnSpc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iratok csoportosítása;</a:t>
            </a:r>
          </a:p>
          <a:p>
            <a:pPr lvl="1">
              <a:lnSpc>
                <a:spcPct val="100000"/>
              </a:lnSpc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dossziéba helyezés; </a:t>
            </a:r>
          </a:p>
          <a:p>
            <a:pPr lvl="1">
              <a:lnSpc>
                <a:spcPct val="100000"/>
              </a:lnSpc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könnyű visszakereshetőség; </a:t>
            </a:r>
          </a:p>
          <a:p>
            <a:pPr lvl="1">
              <a:lnSpc>
                <a:spcPct val="100000"/>
              </a:lnSpc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különböző listák készítése, </a:t>
            </a:r>
            <a:r>
              <a:rPr lang="hu-HU" dirty="0">
                <a:latin typeface="+mj-lt"/>
                <a:cs typeface="Times New Roman" pitchFamily="18"/>
              </a:rPr>
              <a:t>akár vezetői kontrollcélokra.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dirty="0">
                <a:latin typeface="Times New Roman" pitchFamily="18"/>
                <a:cs typeface="Times New Roman" pitchFamily="18"/>
              </a:rPr>
              <a:t>                                                                       </a:t>
            </a:r>
            <a:endParaRPr dirty="0"/>
          </a:p>
        </p:txBody>
      </p:sp>
      <p:sp>
        <p:nvSpPr>
          <p:cNvPr id="21510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ED990CA4-1FE6-4C18-BB74-46D03E21E409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43829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 txBox="1">
            <a:spLocks noGrp="1"/>
          </p:cNvSpPr>
          <p:nvPr>
            <p:ph type="title"/>
          </p:nvPr>
        </p:nvSpPr>
        <p:spPr>
          <a:xfrm>
            <a:off x="1524000" y="-1"/>
            <a:ext cx="9144000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2.4. </a:t>
            </a: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EKEIDR</a:t>
            </a: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/</a:t>
            </a:r>
            <a:r>
              <a:rPr lang="hu-HU" sz="3600" dirty="0">
                <a:solidFill>
                  <a:srgbClr val="C00000"/>
                </a:solidFill>
                <a:cs typeface="Times New Roman" pitchFamily="18" charset="0"/>
              </a:rPr>
              <a:t>Önkormányzati ASP</a:t>
            </a:r>
            <a:endParaRPr lang="hu-HU" altLang="hu-HU" sz="36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1793875" y="1557339"/>
            <a:ext cx="8406581" cy="435133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hu-HU" b="1" dirty="0">
                <a:latin typeface="+mj-lt"/>
                <a:cs typeface="Times New Roman" panose="02020603050405020304" pitchFamily="18" charset="0"/>
              </a:rPr>
              <a:t>Egységes Központi Elektronikus Irat- és Dokumentumkezelés Rendszere</a:t>
            </a:r>
          </a:p>
          <a:p>
            <a:pPr lvl="1">
              <a:lnSpc>
                <a:spcPct val="100000"/>
              </a:lnSpc>
              <a:defRPr/>
            </a:pPr>
            <a:r>
              <a:rPr lang="hu-HU" dirty="0">
                <a:latin typeface="+mj-lt"/>
                <a:cs typeface="Times New Roman" panose="02020603050405020304" pitchFamily="18" charset="0"/>
              </a:rPr>
              <a:t>Egységesíti az iratkezelési gyakorlatot, és kiváltja az eddigi iratkezelő rendszereket;</a:t>
            </a:r>
            <a:endParaRPr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defRPr/>
            </a:pPr>
            <a:r>
              <a:rPr dirty="0">
                <a:latin typeface="+mj-lt"/>
                <a:cs typeface="Times New Roman" panose="02020603050405020304" pitchFamily="18" charset="0"/>
              </a:rPr>
              <a:t>Megfelel a 3/2018 (II.21.) BM rendeletben előírt műszaki követelményeknek;</a:t>
            </a:r>
          </a:p>
          <a:p>
            <a:pPr lvl="1">
              <a:lnSpc>
                <a:spcPct val="100000"/>
              </a:lnSpc>
              <a:defRPr/>
            </a:pPr>
            <a:r>
              <a:rPr lang="hu-HU" dirty="0">
                <a:latin typeface="+mj-lt"/>
                <a:cs typeface="Times New Roman" panose="02020603050405020304" pitchFamily="18" charset="0"/>
              </a:rPr>
              <a:t>A</a:t>
            </a:r>
            <a:r>
              <a:rPr dirty="0">
                <a:latin typeface="+mj-lt"/>
                <a:cs typeface="Times New Roman" panose="02020603050405020304" pitchFamily="18" charset="0"/>
              </a:rPr>
              <a:t>lkalmas az elektronikus ügyintézés során keletkező elektronikus iratok kezelésére;</a:t>
            </a:r>
          </a:p>
          <a:p>
            <a:pPr lvl="1">
              <a:lnSpc>
                <a:spcPct val="100000"/>
              </a:lnSpc>
              <a:defRPr/>
            </a:pPr>
            <a:r>
              <a:rPr lang="hu-HU" dirty="0">
                <a:latin typeface="+mj-lt"/>
                <a:cs typeface="Times New Roman" panose="02020603050405020304" pitchFamily="18" charset="0"/>
              </a:rPr>
              <a:t>A vonatkozó SZEÜSZ-KEÜSZ szolgáltatások megvalósítására alkalmas;</a:t>
            </a:r>
          </a:p>
          <a:p>
            <a:pPr lvl="1">
              <a:lnSpc>
                <a:spcPct val="100000"/>
              </a:lnSpc>
              <a:defRPr/>
            </a:pPr>
            <a:r>
              <a:rPr lang="hu-HU" dirty="0">
                <a:latin typeface="+mj-lt"/>
                <a:cs typeface="Times New Roman" panose="02020603050405020304" pitchFamily="18" charset="0"/>
              </a:rPr>
              <a:t>Egységes, webes felületen keresztül érhető el.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dirty="0">
                <a:latin typeface="Times New Roman" pitchFamily="18"/>
                <a:cs typeface="Times New Roman" pitchFamily="18"/>
              </a:rPr>
              <a:t>            </a:t>
            </a:r>
            <a:endParaRPr dirty="0"/>
          </a:p>
        </p:txBody>
      </p:sp>
      <p:sp>
        <p:nvSpPr>
          <p:cNvPr id="21510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ED990CA4-1FE6-4C18-BB74-46D03E21E409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658432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23592" y="237870"/>
            <a:ext cx="7886700" cy="831627"/>
          </a:xfrm>
        </p:spPr>
        <p:txBody>
          <a:bodyPr>
            <a:normAutofit fontScale="90000"/>
          </a:bodyPr>
          <a:lstStyle/>
          <a:p>
            <a:r>
              <a:rPr lang="hu-HU" sz="3600" dirty="0">
                <a:solidFill>
                  <a:srgbClr val="C00000"/>
                </a:solidFill>
                <a:cs typeface="Times New Roman" pitchFamily="18" charset="0"/>
              </a:rPr>
              <a:t>2.4 EKEIDR / Önkormányzati ASP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>
                <a:latin typeface="+mj-lt"/>
                <a:cs typeface="Times New Roman" panose="02020603050405020304" pitchFamily="18" charset="0"/>
              </a:rPr>
              <a:t>Önkormányzati ASP rendszer olyan egységes felületű rendszer, mely több ponton segíti az önkormányzatok szakmai tevékenységét.</a:t>
            </a:r>
          </a:p>
          <a:p>
            <a:r>
              <a:rPr lang="hu-HU" sz="2400" dirty="0">
                <a:latin typeface="+mj-lt"/>
                <a:cs typeface="Times New Roman" panose="02020603050405020304" pitchFamily="18" charset="0"/>
              </a:rPr>
              <a:t>A rendszer elektronikus iktató modult is tartalmaz, az elektronikus ügyintézéssel kapcsolatos szolgáltatások nyújtására és igénybevételére.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6586476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 noGrp="1"/>
          </p:cNvSpPr>
          <p:nvPr>
            <p:ph type="title"/>
          </p:nvPr>
        </p:nvSpPr>
        <p:spPr>
          <a:xfrm>
            <a:off x="1560096" y="204538"/>
            <a:ext cx="9143999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2.5.1. Az elektronikus</a:t>
            </a:r>
            <a:b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rendszerek biztonsága</a:t>
            </a:r>
            <a:endParaRPr altLang="hu-HU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033588" y="1557339"/>
            <a:ext cx="7886700" cy="498157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sz="2400" b="1" dirty="0">
                <a:latin typeface="+mj-lt"/>
                <a:cs typeface="Times New Roman" panose="02020603050405020304" pitchFamily="18" charset="0"/>
              </a:rPr>
              <a:t>Szabályozás: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hu-HU" sz="2400" dirty="0">
                <a:latin typeface="+mj-lt"/>
                <a:cs typeface="Times New Roman" panose="02020603050405020304" pitchFamily="18" charset="0"/>
              </a:rPr>
              <a:t>2024. évi LXIX. törvény Magyarország </a:t>
            </a:r>
            <a:r>
              <a:rPr lang="hu-HU" sz="2400" dirty="0" err="1">
                <a:latin typeface="+mj-lt"/>
                <a:cs typeface="Times New Roman" panose="02020603050405020304" pitchFamily="18" charset="0"/>
              </a:rPr>
              <a:t>kiberbiztonságáról</a:t>
            </a:r>
            <a:endParaRPr sz="24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sz="24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sz="2400" b="1" dirty="0">
                <a:latin typeface="+mj-lt"/>
                <a:cs typeface="Times New Roman" panose="02020603050405020304" pitchFamily="18" charset="0"/>
              </a:rPr>
              <a:t>Alapelvek:</a:t>
            </a:r>
          </a:p>
          <a:p>
            <a:pPr marL="541333" lvl="1" indent="-271467">
              <a:lnSpc>
                <a:spcPct val="100000"/>
              </a:lnSpc>
              <a:buFont typeface="Arial" pitchFamily="34"/>
              <a:buChar char="•"/>
              <a:defRPr/>
            </a:pPr>
            <a:r>
              <a:rPr lang="hu-HU" dirty="0">
                <a:latin typeface="+mj-lt"/>
                <a:cs typeface="Times New Roman" panose="02020603050405020304" pitchFamily="18" charset="0"/>
              </a:rPr>
              <a:t>A szervezet által kezelt adatokat fel kell mérni, és osztályozni kell</a:t>
            </a:r>
          </a:p>
          <a:p>
            <a:pPr marL="541333" lvl="1" indent="-271467">
              <a:lnSpc>
                <a:spcPct val="100000"/>
              </a:lnSpc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anose="02020603050405020304" pitchFamily="18" charset="0"/>
              </a:rPr>
              <a:t>A szerveknél működő elektronikus rendszereket biztonsági osztályba kell sorolni.</a:t>
            </a:r>
          </a:p>
          <a:p>
            <a:pPr marL="541333" lvl="1" indent="-271467">
              <a:lnSpc>
                <a:spcPct val="100000"/>
              </a:lnSpc>
              <a:buFont typeface="Arial" pitchFamily="34"/>
              <a:buChar char="•"/>
              <a:defRPr/>
            </a:pPr>
            <a:r>
              <a:rPr lang="hu-HU" dirty="0">
                <a:latin typeface="+mj-lt"/>
                <a:cs typeface="Times New Roman" panose="02020603050405020304" pitchFamily="18" charset="0"/>
              </a:rPr>
              <a:t>Biztosítani kell a szervezeti elektronikus információs rendszereinek tekintetében a zárt kockázatarányos és folyamatos védelmet</a:t>
            </a:r>
          </a:p>
          <a:p>
            <a:pPr marL="541333" lvl="1" indent="-271467">
              <a:lnSpc>
                <a:spcPct val="100000"/>
              </a:lnSpc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anose="02020603050405020304" pitchFamily="18" charset="0"/>
              </a:rPr>
              <a:t>A szervezetnél történt biztonsági eseményeket jelenteni kell az ágazati, annak híján a kormányzati eseménykezelő központnak.</a:t>
            </a:r>
          </a:p>
          <a:p>
            <a:pPr lvl="1">
              <a:lnSpc>
                <a:spcPct val="80000"/>
              </a:lnSpc>
              <a:buFont typeface="Arial" pitchFamily="34"/>
              <a:buChar char="•"/>
              <a:defRPr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4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36519410-92CB-4B23-96CE-4AB2B2AEA938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75750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 noGrp="1"/>
          </p:cNvSpPr>
          <p:nvPr>
            <p:ph type="title"/>
          </p:nvPr>
        </p:nvSpPr>
        <p:spPr>
          <a:xfrm>
            <a:off x="1548064" y="156412"/>
            <a:ext cx="9144001" cy="1333499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2.5.1. Az elektronikus</a:t>
            </a:r>
            <a:b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rendszerek biztonsága</a:t>
            </a:r>
            <a:endParaRPr altLang="hu-HU" sz="3600" dirty="0">
              <a:solidFill>
                <a:srgbClr val="C00000"/>
              </a:solidFill>
            </a:endParaRPr>
          </a:p>
        </p:txBody>
      </p:sp>
      <p:sp>
        <p:nvSpPr>
          <p:cNvPr id="23555" name="Content Placeholder 2"/>
          <p:cNvSpPr txBox="1">
            <a:spLocks noGrp="1"/>
          </p:cNvSpPr>
          <p:nvPr>
            <p:ph idx="1"/>
          </p:nvPr>
        </p:nvSpPr>
        <p:spPr>
          <a:xfrm>
            <a:off x="1631505" y="1349703"/>
            <a:ext cx="8818563" cy="538797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altLang="hu-HU" sz="2400" b="1" dirty="0">
                <a:latin typeface="+mj-lt"/>
                <a:cs typeface="Times New Roman" pitchFamily="18" charset="0"/>
              </a:rPr>
              <a:t>Elektronikus információs rendszer: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altLang="hu-HU" sz="2400" dirty="0">
                <a:latin typeface="+mj-lt"/>
                <a:cs typeface="Times New Roman" pitchFamily="18" charset="0"/>
              </a:rPr>
              <a:t>•	az elektronikus hírközlésről szóló törvény szerinti elektronikus hírközlési hálózat,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altLang="hu-HU" sz="2400" dirty="0">
                <a:latin typeface="+mj-lt"/>
                <a:cs typeface="Times New Roman" pitchFamily="18" charset="0"/>
              </a:rPr>
              <a:t>•	minden olyan eszköz vagy egymással összekapcsolt vagy kapcsolatban álló eszközök csoportja, amelyek közül egy vagy több valamely program alapján digitális adatok automatizált kezelését végzi, ideértve a </a:t>
            </a:r>
            <a:r>
              <a:rPr lang="hu-HU" altLang="hu-HU" sz="2400" dirty="0" err="1">
                <a:latin typeface="+mj-lt"/>
                <a:cs typeface="Times New Roman" pitchFamily="18" charset="0"/>
              </a:rPr>
              <a:t>kiber</a:t>
            </a:r>
            <a:r>
              <a:rPr lang="hu-HU" altLang="hu-HU" sz="2400" dirty="0">
                <a:latin typeface="+mj-lt"/>
                <a:cs typeface="Times New Roman" pitchFamily="18" charset="0"/>
              </a:rPr>
              <a:t>-fizikai rendszereket, vagy az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altLang="hu-HU" sz="2400" dirty="0">
                <a:latin typeface="+mj-lt"/>
                <a:cs typeface="Times New Roman" pitchFamily="18" charset="0"/>
              </a:rPr>
              <a:t>•	fenti két  alpontban szereplő elemek által működésük, használatuk, védelmük és karbantartásuk céljából tárolt, kezelt, visszakeresett vagy továbbított digitális adatok;</a:t>
            </a:r>
          </a:p>
        </p:txBody>
      </p:sp>
      <p:sp>
        <p:nvSpPr>
          <p:cNvPr id="23557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3CF4E111-4BD0-4C7C-B5DE-2AD1FED30C89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26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827862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000" dirty="0">
                <a:solidFill>
                  <a:srgbClr val="C00000"/>
                </a:solidFill>
                <a:cs typeface="Times New Roman" pitchFamily="18" charset="0"/>
              </a:rPr>
              <a:t>2.5.2. Adatok osztályba sorolása</a:t>
            </a:r>
            <a:br>
              <a:rPr altLang="hu-HU" sz="30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altLang="hu-HU" sz="3000" dirty="0">
                <a:solidFill>
                  <a:srgbClr val="C00000"/>
                </a:solidFill>
                <a:cs typeface="Times New Roman" pitchFamily="18" charset="0"/>
              </a:rPr>
              <a:t>2.5.</a:t>
            </a:r>
            <a:r>
              <a:rPr lang="hu-HU" altLang="hu-HU" sz="3000" dirty="0">
                <a:solidFill>
                  <a:srgbClr val="C00000"/>
                </a:solidFill>
                <a:cs typeface="Times New Roman" pitchFamily="18" charset="0"/>
              </a:rPr>
              <a:t>4</a:t>
            </a:r>
            <a:r>
              <a:rPr altLang="hu-HU" sz="3000" dirty="0">
                <a:solidFill>
                  <a:srgbClr val="C00000"/>
                </a:solidFill>
                <a:cs typeface="Times New Roman" pitchFamily="18" charset="0"/>
              </a:rPr>
              <a:t>. Biztonsági esemény és kezelése</a:t>
            </a:r>
            <a:endParaRPr altLang="hu-HU" sz="3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775520" y="1484784"/>
            <a:ext cx="8712968" cy="541410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200" b="1" dirty="0">
                <a:latin typeface="+mj-lt"/>
                <a:cs typeface="Times New Roman" pitchFamily="18"/>
              </a:rPr>
              <a:t>Biztonsági osztály: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000" dirty="0">
                <a:latin typeface="+mj-lt"/>
                <a:cs typeface="Times New Roman" pitchFamily="18"/>
              </a:rPr>
              <a:t>Az elektronikus információs rendszer védelmének elvárt erőssége</a:t>
            </a:r>
            <a:endParaRPr sz="8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200" b="1" dirty="0" err="1">
                <a:latin typeface="+mj-lt"/>
                <a:cs typeface="Times New Roman" pitchFamily="18"/>
              </a:rPr>
              <a:t>Kiberbiztonsági</a:t>
            </a:r>
            <a:r>
              <a:rPr lang="hu-HU" sz="2200" b="1" dirty="0">
                <a:latin typeface="+mj-lt"/>
                <a:cs typeface="Times New Roman" pitchFamily="18"/>
              </a:rPr>
              <a:t> incidens: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000" dirty="0">
                <a:latin typeface="+mj-lt"/>
                <a:cs typeface="Times New Roman" pitchFamily="18"/>
              </a:rPr>
              <a:t>Olyan esemény, amely veszélyezteti az elektronikus információs rendszereken tárolt, továbbított vagy kezelt adatok vagy az e rendszerek által kínált vagy azokon keresztül elérhető szolgáltatások rendelkezésre állását, sértetlenségét vagy bizalmasságát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200" b="1" dirty="0">
                <a:latin typeface="+mj-lt"/>
                <a:cs typeface="Times New Roman" pitchFamily="18"/>
              </a:rPr>
              <a:t>Kezelésének lépései: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marL="361950" indent="0">
              <a:lnSpc>
                <a:spcPct val="100000"/>
              </a:lnSpc>
              <a:spcBef>
                <a:spcPts val="0"/>
              </a:spcBef>
              <a:defRPr/>
            </a:pPr>
            <a:r>
              <a:rPr sz="2000" dirty="0" err="1">
                <a:latin typeface="+mj-lt"/>
                <a:cs typeface="Times New Roman" pitchFamily="18"/>
              </a:rPr>
              <a:t>Bekövetkezett</a:t>
            </a:r>
            <a:r>
              <a:rPr sz="2000" dirty="0">
                <a:latin typeface="+mj-lt"/>
                <a:cs typeface="Times New Roman" pitchFamily="18"/>
              </a:rPr>
              <a:t> </a:t>
            </a:r>
            <a:r>
              <a:rPr lang="hu-HU" sz="2000" dirty="0" err="1">
                <a:latin typeface="+mj-lt"/>
                <a:cs typeface="Times New Roman" pitchFamily="18"/>
              </a:rPr>
              <a:t>kiberbiztonsági</a:t>
            </a:r>
            <a:r>
              <a:rPr lang="hu-HU" sz="2000" dirty="0">
                <a:latin typeface="+mj-lt"/>
                <a:cs typeface="Times New Roman" pitchFamily="18"/>
              </a:rPr>
              <a:t> incidens</a:t>
            </a:r>
            <a:r>
              <a:rPr sz="2000" dirty="0">
                <a:latin typeface="+mj-lt"/>
                <a:cs typeface="Times New Roman" pitchFamily="18"/>
              </a:rPr>
              <a:t> dokumentálása.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defRPr/>
            </a:pPr>
            <a:r>
              <a:rPr sz="2000" dirty="0">
                <a:latin typeface="+mj-lt"/>
                <a:cs typeface="Times New Roman" pitchFamily="18"/>
              </a:rPr>
              <a:t>Következményeinek felszámolása.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defRPr/>
            </a:pPr>
            <a:r>
              <a:rPr sz="2000" dirty="0">
                <a:latin typeface="+mj-lt"/>
                <a:cs typeface="Times New Roman" pitchFamily="18"/>
              </a:rPr>
              <a:t>A  bekövetkezés okainak és felelőseinek megállapítása.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defRPr/>
            </a:pPr>
            <a:r>
              <a:rPr sz="2000" dirty="0">
                <a:latin typeface="+mj-lt"/>
                <a:cs typeface="Times New Roman" pitchFamily="18"/>
              </a:rPr>
              <a:t>A hasonló biztonsági események jövőbeni előfordulásának megakadályozása.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200" dirty="0"/>
          </a:p>
        </p:txBody>
      </p:sp>
      <p:sp>
        <p:nvSpPr>
          <p:cNvPr id="24581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94EF64D0-F0E1-4CDA-9606-4F6FFEECE081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27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16409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6"/>
          </a:xfrm>
        </p:spPr>
        <p:txBody>
          <a:bodyPr/>
          <a:lstStyle/>
          <a:p>
            <a:pPr algn="ctr">
              <a:defRPr/>
            </a:pPr>
            <a:r>
              <a:rPr lang="hu-HU" altLang="hu-HU" sz="3000" dirty="0">
                <a:solidFill>
                  <a:srgbClr val="C00000"/>
                </a:solidFill>
                <a:cs typeface="Times New Roman" pitchFamily="18" charset="0"/>
              </a:rPr>
              <a:t>2.5.5 </a:t>
            </a:r>
            <a:r>
              <a:rPr lang="hu-HU" altLang="hu-HU" sz="3000" dirty="0" err="1">
                <a:solidFill>
                  <a:srgbClr val="C00000"/>
                </a:solidFill>
                <a:cs typeface="Times New Roman" pitchFamily="18" charset="0"/>
              </a:rPr>
              <a:t>Kiberbiztonsági</a:t>
            </a:r>
            <a:r>
              <a:rPr lang="hu-HU" altLang="hu-HU" sz="3000" dirty="0">
                <a:solidFill>
                  <a:srgbClr val="C00000"/>
                </a:solidFill>
                <a:cs typeface="Times New Roman" pitchFamily="18" charset="0"/>
              </a:rPr>
              <a:t> tanúsítás</a:t>
            </a:r>
            <a:br>
              <a:rPr altLang="hu-HU" sz="30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hu-HU" altLang="hu-HU" sz="3000" dirty="0">
                <a:solidFill>
                  <a:srgbClr val="C00000"/>
                </a:solidFill>
                <a:cs typeface="Times New Roman" pitchFamily="18" charset="0"/>
              </a:rPr>
              <a:t>2.5.6 Poszt-kvantumtitkosítás </a:t>
            </a:r>
            <a:endParaRPr altLang="hu-HU" sz="3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775520" y="1438183"/>
            <a:ext cx="8712968" cy="5460709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j-lt"/>
                <a:cs typeface="Times New Roman" pitchFamily="18"/>
              </a:rPr>
              <a:t>A tanúsítási tevékenység célja az, hogy az állampolgárok és a vállalkozások által megvásárolható, igénybe vehető infokommunikációs eszközök és szolgáltatások esetében garantálni lehessen a </a:t>
            </a:r>
            <a:r>
              <a:rPr lang="hu-HU" sz="2000" dirty="0" err="1">
                <a:latin typeface="+mj-lt"/>
                <a:cs typeface="Times New Roman" pitchFamily="18"/>
              </a:rPr>
              <a:t>kiberbiztonság</a:t>
            </a:r>
            <a:r>
              <a:rPr lang="hu-HU" sz="2000" dirty="0">
                <a:latin typeface="+mj-lt"/>
                <a:cs typeface="Times New Roman" pitchFamily="18"/>
              </a:rPr>
              <a:t> folyamatosan fejlődő követelményeinek való megfelelést. </a:t>
            </a:r>
          </a:p>
          <a:p>
            <a:r>
              <a:rPr lang="hu-HU" sz="2000" dirty="0">
                <a:latin typeface="+mj-lt"/>
                <a:cs typeface="Times New Roman" pitchFamily="18"/>
              </a:rPr>
              <a:t>A tanúsítványban foglalt információk birtokában a fogyasztó szabadon eldöntheti, hogy milyen erős </a:t>
            </a:r>
            <a:r>
              <a:rPr lang="hu-HU" sz="2000" dirty="0" err="1">
                <a:latin typeface="+mj-lt"/>
                <a:cs typeface="Times New Roman" pitchFamily="18"/>
              </a:rPr>
              <a:t>kiberbiztonsági</a:t>
            </a:r>
            <a:r>
              <a:rPr lang="hu-HU" sz="2000" dirty="0">
                <a:latin typeface="+mj-lt"/>
                <a:cs typeface="Times New Roman" pitchFamily="18"/>
              </a:rPr>
              <a:t> képességgel bíró terméket kíván megvásárolni és használni a jövőben</a:t>
            </a:r>
          </a:p>
          <a:p>
            <a:r>
              <a:rPr lang="hu-HU" sz="2000" dirty="0"/>
              <a:t>A poszt-kvantumtitkosítás olyan titkosítási eljárás, mely biztosítja hogy az elektronikus adatok és kommunikációs csatornák kvantumszámítógép okozta </a:t>
            </a:r>
            <a:r>
              <a:rPr lang="hu-HU" sz="2000" dirty="0" err="1"/>
              <a:t>kibertámadás</a:t>
            </a:r>
            <a:r>
              <a:rPr lang="hu-HU" sz="2000" dirty="0"/>
              <a:t> ellen is védettek legyenek. </a:t>
            </a:r>
          </a:p>
          <a:p>
            <a:r>
              <a:rPr lang="hu-HU" sz="2000" dirty="0"/>
              <a:t>Ezt a védelmi szintet a hagyományos titkosítási eljárások nem tudják biztosítani, mert a kvantumszámítógép képes lehet olyan számítások hatékony végzésére, amik a hagyományos, digitális számítógépekkel gyakorlatilag megoldhatatlanok. </a:t>
            </a:r>
            <a:endParaRPr sz="2000" dirty="0"/>
          </a:p>
        </p:txBody>
      </p:sp>
      <p:sp>
        <p:nvSpPr>
          <p:cNvPr id="24581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94EF64D0-F0E1-4CDA-9606-4F6FFEECE081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28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22594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 noGrp="1"/>
          </p:cNvSpPr>
          <p:nvPr>
            <p:ph type="title"/>
          </p:nvPr>
        </p:nvSpPr>
        <p:spPr>
          <a:xfrm>
            <a:off x="1524001" y="1"/>
            <a:ext cx="9144000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sz="3600" dirty="0">
                <a:solidFill>
                  <a:srgbClr val="C00000"/>
                </a:solidFill>
                <a:cs typeface="Times New Roman" panose="02020603050405020304" pitchFamily="18" charset="0"/>
              </a:rPr>
              <a:t>Ellenőrző kérdések</a:t>
            </a:r>
            <a:endParaRPr altLang="hu-HU" sz="36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450303" y="1759308"/>
            <a:ext cx="9763128" cy="541410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 charset="0"/>
              </a:rPr>
              <a:t>1. Sorolja fel az elektronikus iktatás főbb jellemzőit!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 charset="0"/>
              </a:rPr>
              <a:t>2. Milyen elektronikus iktatási módszereket ismer?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 charset="0"/>
              </a:rPr>
              <a:t>3. Sorolja fel az elektronikus iktatókönyv hátrányait?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 charset="0"/>
              </a:rPr>
              <a:t>4. Ismertesse az elektronikus információs rendszer elemeit!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 charset="0"/>
              </a:rPr>
              <a:t>5. Mit tekintünk biztonsági eseménynek, és hogyan kezeljük?</a:t>
            </a:r>
          </a:p>
        </p:txBody>
      </p:sp>
      <p:sp>
        <p:nvSpPr>
          <p:cNvPr id="24581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94EF64D0-F0E1-4CDA-9606-4F6FFEECE081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29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39494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 noGrp="1"/>
          </p:cNvSpPr>
          <p:nvPr>
            <p:ph type="title"/>
          </p:nvPr>
        </p:nvSpPr>
        <p:spPr>
          <a:xfrm>
            <a:off x="2783632" y="-99392"/>
            <a:ext cx="6654750" cy="11477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alt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alt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Célkitűzés</a:t>
            </a:r>
            <a:br>
              <a:rPr alt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altLang="hu-H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Content Placeholder 2"/>
          <p:cNvSpPr txBox="1">
            <a:spLocks noGrp="1"/>
          </p:cNvSpPr>
          <p:nvPr>
            <p:ph idx="1"/>
          </p:nvPr>
        </p:nvSpPr>
        <p:spPr>
          <a:xfrm>
            <a:off x="1898522" y="1339737"/>
            <a:ext cx="8085138" cy="50355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u-HU" altLang="hu-H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u-HU" altLang="hu-HU" sz="2600" dirty="0">
                <a:cs typeface="Times New Roman" pitchFamily="18" charset="0"/>
              </a:rPr>
              <a:t>A fejezetben azon eszközök és technológiák kerülnek bemutatásra, melyek szükségesek a XXI. században a közigazgatási feladatok megfelelő szintű ellátásához. Mindezen eszközök használatával lehetőség nyílik a közigazgatásban minden igényt kielégítő szolgáltatások nyújtására, akár az ügyintézési határidők csökkentésére. Szó lesz többek között:</a:t>
            </a:r>
          </a:p>
          <a:p>
            <a:pPr marL="0" indent="0">
              <a:buNone/>
            </a:pPr>
            <a:endParaRPr lang="hu-HU" altLang="hu-HU" sz="800" dirty="0">
              <a:cs typeface="Times New Roman" pitchFamily="18" charset="0"/>
            </a:endParaRPr>
          </a:p>
          <a:p>
            <a:pPr lvl="1"/>
            <a:r>
              <a:rPr lang="hu-HU" altLang="hu-HU" dirty="0">
                <a:cs typeface="Times New Roman" pitchFamily="18" charset="0"/>
              </a:rPr>
              <a:t>Az alkalmazható technológiai eszközökről</a:t>
            </a:r>
          </a:p>
          <a:p>
            <a:pPr lvl="1"/>
            <a:r>
              <a:rPr lang="hu-HU" altLang="hu-HU" dirty="0">
                <a:cs typeface="Times New Roman" pitchFamily="18" charset="0"/>
              </a:rPr>
              <a:t>A jogszabályi környezetről </a:t>
            </a:r>
          </a:p>
          <a:p>
            <a:pPr lvl="1"/>
            <a:r>
              <a:rPr lang="hu-HU" altLang="hu-HU" dirty="0">
                <a:cs typeface="Times New Roman" pitchFamily="18" charset="0"/>
              </a:rPr>
              <a:t>Az elterjedt gyakorlatokról (jó és rossz példa egyaránt)</a:t>
            </a:r>
          </a:p>
          <a:p>
            <a:pPr lvl="1"/>
            <a:r>
              <a:rPr lang="hu-HU" altLang="hu-HU" dirty="0">
                <a:cs typeface="Times New Roman" pitchFamily="18" charset="0"/>
              </a:rPr>
              <a:t>A rendszerben rejlő lehetőségekről.</a:t>
            </a:r>
          </a:p>
        </p:txBody>
      </p:sp>
      <p:sp>
        <p:nvSpPr>
          <p:cNvPr id="6151" name="Dia számának helye 3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FC4199BA-4605-4154-87B2-4D966E57E9E9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32624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84811" y="2573381"/>
            <a:ext cx="9144000" cy="3376911"/>
          </a:xfrm>
        </p:spPr>
        <p:txBody>
          <a:bodyPr/>
          <a:lstStyle/>
          <a:p>
            <a:r>
              <a:rPr lang="hu-HU" altLang="hu-H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3.</a:t>
            </a:r>
            <a:br>
              <a:rPr lang="hu-HU" altLang="hu-H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hu-HU" altLang="hu-HU" sz="4000" dirty="0">
                <a:solidFill>
                  <a:srgbClr val="C00000"/>
                </a:solidFill>
                <a:cs typeface="Times New Roman" pitchFamily="18" charset="0"/>
              </a:rPr>
              <a:t>Elektronikus közigazgatás</a:t>
            </a:r>
            <a:br>
              <a:rPr lang="en-GB" sz="4200" dirty="0"/>
            </a:b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2648682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 noGrp="1"/>
          </p:cNvSpPr>
          <p:nvPr>
            <p:ph type="title"/>
          </p:nvPr>
        </p:nvSpPr>
        <p:spPr>
          <a:xfrm>
            <a:off x="1524001" y="1"/>
            <a:ext cx="9144000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 Elektronikus közigazgatás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965823" y="1772816"/>
            <a:ext cx="8047806" cy="465554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000" dirty="0">
                <a:latin typeface="+mj-lt"/>
                <a:cs typeface="Times New Roman" pitchFamily="18" charset="0"/>
              </a:rPr>
              <a:t>A fejezetben megismerjük az elektronikus közigazgatás szintjeit, osztályozzuk saját szervezeteink elektronikus közigazgatási szolgáltatásait.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hu-HU" altLang="hu-HU" sz="800" dirty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000" dirty="0">
                <a:latin typeface="+mj-lt"/>
                <a:cs typeface="Times New Roman" pitchFamily="18" charset="0"/>
              </a:rPr>
              <a:t>Szó lesz az elektronikus közigazgatás feltételeiről, az elektronikus aláírásról.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hu-HU" altLang="hu-HU" sz="800" dirty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000" dirty="0">
                <a:latin typeface="+mj-lt"/>
                <a:cs typeface="Times New Roman" pitchFamily="18" charset="0"/>
              </a:rPr>
              <a:t>A fejezetben megtárgyaljuk az ügyfelek részére kialakított elektronikus ügyintézési lehetőségeket.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hu-HU" altLang="hu-HU" sz="800" dirty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000" dirty="0">
                <a:latin typeface="+mj-lt"/>
                <a:cs typeface="Times New Roman" pitchFamily="18" charset="0"/>
              </a:rPr>
              <a:t>Számba vesszük az elektronikusan intézhető közigazgatási szolgáltatásokat.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hu-HU" altLang="hu-HU" sz="800" dirty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000" dirty="0">
                <a:latin typeface="+mj-lt"/>
                <a:cs typeface="Times New Roman" pitchFamily="18" charset="0"/>
              </a:rPr>
              <a:t>Áttekintjük az elektronikus tájékoztatási kötelezettség szabályait és az egyéb elektronikus eszközökkel történő kapcsolattartást.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sz="2000" dirty="0"/>
          </a:p>
        </p:txBody>
      </p:sp>
      <p:sp>
        <p:nvSpPr>
          <p:cNvPr id="26629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88B1BE11-6660-4B34-9C67-0D3FCE5AD0E3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31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14916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 Elektronikus közigazgatás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688082" y="1412777"/>
            <a:ext cx="8512374" cy="530869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hu-HU" sz="2400" b="1" dirty="0">
                <a:latin typeface="+mj-lt"/>
                <a:cs typeface="Times New Roman" pitchFamily="18"/>
              </a:rPr>
              <a:t>Elektronikus közigazgatás: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hu-HU" sz="800" b="1" dirty="0">
              <a:latin typeface="+mj-lt"/>
              <a:cs typeface="Times New Roman" pitchFamily="18"/>
            </a:endParaRP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000" dirty="0">
                <a:latin typeface="+mj-lt"/>
                <a:cs typeface="Times New Roman" pitchFamily="18"/>
              </a:rPr>
              <a:t>Az információs és kommunikációs technológiák innovatív használata a közszféra hatékonyságának növelése, valamint a vállalkozások és a polgárok adminisztrációs terheinek könnyítése és közszolgáltatásokkal kapcsolatos elégedettségének növelése érdekében – az átláthatóság és elszámoltathatóság feltételeinek egyidejű javulása mellett.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000" dirty="0">
                <a:latin typeface="+mj-lt"/>
                <a:cs typeface="Times New Roman" pitchFamily="18"/>
              </a:rPr>
              <a:t> 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000" dirty="0">
                <a:latin typeface="+mj-lt"/>
                <a:cs typeface="Times New Roman" pitchFamily="18"/>
              </a:rPr>
              <a:t>Szolgáltatásai az alábbi szintekbe sorolhatók: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000" dirty="0">
                <a:latin typeface="+mj-lt"/>
                <a:cs typeface="Times New Roman" pitchFamily="18"/>
              </a:rPr>
              <a:t>•	Kormányzat az állampolgároknak (G2C) 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000" dirty="0">
                <a:latin typeface="+mj-lt"/>
                <a:cs typeface="Times New Roman" pitchFamily="18"/>
              </a:rPr>
              <a:t>•	Kormányzat-a vállalkozásoknak (G2B)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000" dirty="0">
                <a:latin typeface="+mj-lt"/>
                <a:cs typeface="Times New Roman" pitchFamily="18"/>
              </a:rPr>
              <a:t>•	Kormányzat a munkavállalóknak (G2E)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000" dirty="0">
                <a:latin typeface="+mj-lt"/>
                <a:cs typeface="Times New Roman" pitchFamily="18"/>
              </a:rPr>
              <a:t>•	Kormányzat a kormányzatnak (G2G)</a:t>
            </a:r>
          </a:p>
        </p:txBody>
      </p:sp>
      <p:sp>
        <p:nvSpPr>
          <p:cNvPr id="26629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88B1BE11-6660-4B34-9C67-0D3FCE5AD0E3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32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054941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87688" y="237870"/>
            <a:ext cx="7039694" cy="831627"/>
          </a:xfrm>
        </p:spPr>
        <p:txBody>
          <a:bodyPr>
            <a:normAutofit fontScale="90000"/>
          </a:bodyPr>
          <a:lstStyle/>
          <a:p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3. Elektronikus közigazgatás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>
                <a:latin typeface="+mj-lt"/>
                <a:cs typeface="Times New Roman" panose="02020603050405020304" pitchFamily="18" charset="0"/>
              </a:rPr>
              <a:t>Elektronikus ügyintézés korlátozása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  <a:p>
            <a:pPr lvl="0"/>
            <a:r>
              <a:rPr lang="hu-HU" dirty="0">
                <a:latin typeface="+mj-lt"/>
                <a:cs typeface="Times New Roman" panose="02020603050405020304" pitchFamily="18" charset="0"/>
              </a:rPr>
              <a:t>nem alkalmazható elektronikus ügyintézés</a:t>
            </a:r>
          </a:p>
          <a:p>
            <a:pPr lvl="1"/>
            <a:r>
              <a:rPr lang="hu-HU" dirty="0">
                <a:latin typeface="+mj-lt"/>
                <a:cs typeface="Times New Roman" panose="02020603050405020304" pitchFamily="18" charset="0"/>
              </a:rPr>
              <a:t>ha jogszabály kifejezetten a felhasználó személyes megjelenését írja elő,</a:t>
            </a:r>
          </a:p>
          <a:p>
            <a:pPr lvl="1"/>
            <a:r>
              <a:rPr lang="hu-HU" dirty="0">
                <a:latin typeface="+mj-lt"/>
                <a:cs typeface="Times New Roman" panose="02020603050405020304" pitchFamily="18" charset="0"/>
              </a:rPr>
              <a:t>amennyiben ez nem értelmezhető az eljárásban</a:t>
            </a:r>
          </a:p>
          <a:p>
            <a:pPr lvl="1"/>
            <a:r>
              <a:rPr lang="hu-HU" dirty="0">
                <a:latin typeface="+mj-lt"/>
                <a:cs typeface="Times New Roman" panose="02020603050405020304" pitchFamily="18" charset="0"/>
              </a:rPr>
              <a:t>amennyiben nemzetközi szerződés, vagy az EU általános hatályú, közvetlenül alkalmazandó kötelező jogi aktusa kizárja</a:t>
            </a:r>
          </a:p>
          <a:p>
            <a:pPr lvl="1"/>
            <a:r>
              <a:rPr lang="hu-HU" dirty="0">
                <a:latin typeface="+mj-lt"/>
                <a:cs typeface="Times New Roman" panose="02020603050405020304" pitchFamily="18" charset="0"/>
              </a:rPr>
              <a:t>olyan irat, okirat vagy más beadvány esetében, mely minősített adatot tartalmaz.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6953751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 txBox="1">
            <a:spLocks noGrp="1"/>
          </p:cNvSpPr>
          <p:nvPr>
            <p:ph type="title"/>
          </p:nvPr>
        </p:nvSpPr>
        <p:spPr>
          <a:xfrm>
            <a:off x="1536032" y="144380"/>
            <a:ext cx="9144000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 Elektronikus ügyintézés</a:t>
            </a:r>
            <a:b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3.1.1. Elektronikus aláírás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816745" y="1508385"/>
            <a:ext cx="8562002" cy="513501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Az elektronikus aláírás</a:t>
            </a:r>
            <a:r>
              <a:rPr sz="2400" dirty="0">
                <a:latin typeface="+mj-lt"/>
                <a:cs typeface="Times New Roman" pitchFamily="18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dirty="0">
              <a:latin typeface="+mj-lt"/>
              <a:cs typeface="Times New Roman" pitchFamily="18"/>
            </a:endParaRPr>
          </a:p>
          <a:p>
            <a:pPr marL="625475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dirty="0">
                <a:latin typeface="+mj-lt"/>
                <a:cs typeface="Times New Roman" pitchFamily="18"/>
              </a:rPr>
              <a:t>az elektronikusan aláírt elektronikus dokumentumhoz azonosítás céljából logikailag hozzárendelt, azzal elválaszthatatlanul összekapcsolt elektronikus adat. </a:t>
            </a:r>
          </a:p>
          <a:p>
            <a:pPr marL="625475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dirty="0">
                <a:latin typeface="+mj-lt"/>
                <a:cs typeface="Times New Roman" pitchFamily="18"/>
              </a:rPr>
              <a:t>Az elektronikus aláírást aszimmetrikus kulcsú kriptográfiai eljárással hozzuk létre. </a:t>
            </a:r>
          </a:p>
          <a:p>
            <a:pPr marL="625475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dirty="0">
              <a:latin typeface="+mj-lt"/>
              <a:cs typeface="Times New Roman" pitchFamily="18"/>
            </a:endParaRP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Fajtái:</a:t>
            </a: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marL="625475" lvl="8" indent="-271463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400" dirty="0">
                <a:latin typeface="+mj-lt"/>
                <a:cs typeface="Times New Roman" pitchFamily="18"/>
              </a:rPr>
              <a:t>egyszerű elektronikus aláírás,</a:t>
            </a:r>
          </a:p>
          <a:p>
            <a:pPr marL="625475" lvl="8" indent="-271463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400" dirty="0">
                <a:latin typeface="+mj-lt"/>
                <a:cs typeface="Times New Roman" pitchFamily="18"/>
              </a:rPr>
              <a:t>fokozott biztonságú elektronikus aláírás,</a:t>
            </a:r>
          </a:p>
          <a:p>
            <a:pPr marL="625475" lvl="8" indent="-271463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400" dirty="0">
                <a:latin typeface="+mj-lt"/>
                <a:cs typeface="Times New Roman" pitchFamily="18"/>
              </a:rPr>
              <a:t>minősített elektronikus aláírás.</a:t>
            </a:r>
          </a:p>
        </p:txBody>
      </p:sp>
      <p:sp>
        <p:nvSpPr>
          <p:cNvPr id="27654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717D02F1-27C0-433E-8BC2-7102F772E65A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34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28759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 txBox="1">
            <a:spLocks noGrp="1"/>
          </p:cNvSpPr>
          <p:nvPr>
            <p:ph type="title"/>
          </p:nvPr>
        </p:nvSpPr>
        <p:spPr>
          <a:xfrm>
            <a:off x="3003551" y="117476"/>
            <a:ext cx="6613525" cy="1071563"/>
          </a:xfrm>
        </p:spPr>
        <p:txBody>
          <a:bodyPr/>
          <a:lstStyle/>
          <a:p>
            <a:pPr eaLnBrk="1" hangingPunct="1"/>
            <a:r>
              <a:rPr altLang="hu-HU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Elektronikus ügyintézés</a:t>
            </a:r>
            <a:br>
              <a:rPr altLang="hu-HU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altLang="hu-HU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Elektronikus aláírás</a:t>
            </a:r>
            <a:endParaRPr altLang="hu-HU" sz="3200">
              <a:latin typeface="Calibri Light" pitchFamily="34" charset="0"/>
            </a:endParaRPr>
          </a:p>
        </p:txBody>
      </p:sp>
      <p:pic>
        <p:nvPicPr>
          <p:cNvPr id="2867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65352635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 txBox="1">
            <a:spLocks noGrp="1"/>
          </p:cNvSpPr>
          <p:nvPr>
            <p:ph type="title"/>
          </p:nvPr>
        </p:nvSpPr>
        <p:spPr>
          <a:xfrm>
            <a:off x="1524001" y="-7589"/>
            <a:ext cx="9144000" cy="131495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3.1.1. Elektronikus aláírás</a:t>
            </a:r>
            <a:endParaRPr altLang="hu-HU" sz="36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1703513" y="1268761"/>
            <a:ext cx="8802687" cy="544512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Szabályok: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>
                <a:latin typeface="+mj-lt"/>
                <a:cs typeface="Times New Roman" panose="02020603050405020304" pitchFamily="18" charset="0"/>
              </a:rPr>
              <a:t>Az elektronikus aláírás e-közigazgatási ügyekben való használatát: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800" dirty="0">
              <a:latin typeface="+mj-lt"/>
              <a:cs typeface="Times New Roman" panose="02020603050405020304" pitchFamily="18" charset="0"/>
            </a:endParaRPr>
          </a:p>
          <a:p>
            <a:pPr marL="533400" indent="-171450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442913" algn="l"/>
              </a:tabLst>
            </a:pPr>
            <a:r>
              <a:rPr lang="hu-HU" sz="2000" dirty="0">
                <a:latin typeface="+mj-lt"/>
                <a:cs typeface="Times New Roman" panose="02020603050405020304" pitchFamily="18" charset="0"/>
              </a:rPr>
              <a:t>a digitális államról és a digitális szolgáltatások nyújtásának egyes szabályairól szóló 2023. évi CIII. törvény,</a:t>
            </a:r>
          </a:p>
          <a:p>
            <a:pPr marL="533400" indent="-171450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442913" algn="l"/>
              </a:tabLst>
            </a:pPr>
            <a:r>
              <a:rPr lang="hu-HU" sz="2000" dirty="0">
                <a:latin typeface="+mj-lt"/>
                <a:cs typeface="Times New Roman" panose="02020603050405020304" pitchFamily="18" charset="0"/>
              </a:rPr>
              <a:t>a digitális állampolgárság egyes szabályairól szóló 321/2024. (XI. 6.) Korm. rendelet szabályozza.</a:t>
            </a:r>
            <a:endParaRPr lang="hu-HU" sz="2400" dirty="0">
              <a:latin typeface="+mj-lt"/>
            </a:endParaRP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  <a:tabLst>
                <a:tab pos="442913" algn="l"/>
              </a:tabLst>
            </a:pPr>
            <a:endParaRPr lang="hu-HU" sz="2400" dirty="0">
              <a:latin typeface="+mj-lt"/>
            </a:endParaRP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  <a:tabLst>
                <a:tab pos="442913" algn="l"/>
              </a:tabLst>
            </a:pPr>
            <a:endParaRPr lang="hu-HU" sz="800" dirty="0">
              <a:latin typeface="+mj-lt"/>
            </a:endParaRPr>
          </a:p>
          <a:p>
            <a:pPr marL="1809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>
                <a:latin typeface="+mj-lt"/>
                <a:cs typeface="Times New Roman" panose="02020603050405020304" pitchFamily="18" charset="0"/>
              </a:rPr>
              <a:t>Családi jogi és öröklési jogi jogviszonyokban nem lehet csak elektronikus aláírást vagy bélyegzőt használni.</a:t>
            </a:r>
          </a:p>
          <a:p>
            <a:pPr marL="180975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800" dirty="0">
              <a:latin typeface="+mj-lt"/>
              <a:cs typeface="Times New Roman" panose="02020603050405020304" pitchFamily="18" charset="0"/>
            </a:endParaRPr>
          </a:p>
          <a:p>
            <a:pPr marL="1809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>
                <a:latin typeface="+mj-lt"/>
                <a:cs typeface="Times New Roman" panose="02020603050405020304" pitchFamily="18" charset="0"/>
              </a:rPr>
              <a:t>Elektronikus aláírást, vagy bélyegzőt elektronikus ügyintézést biztosító szerv csak akkor használhat, ha az legalább fokozott biztonságú tanúsítványon alapul.</a:t>
            </a:r>
          </a:p>
        </p:txBody>
      </p:sp>
      <p:sp>
        <p:nvSpPr>
          <p:cNvPr id="29701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82FC34C1-5F25-428F-81BB-09F177C97906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36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64623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 noGrp="1"/>
          </p:cNvSpPr>
          <p:nvPr>
            <p:ph type="title"/>
          </p:nvPr>
        </p:nvSpPr>
        <p:spPr>
          <a:xfrm>
            <a:off x="3032125" y="65089"/>
            <a:ext cx="6584950" cy="1189037"/>
          </a:xfrm>
        </p:spPr>
        <p:txBody>
          <a:bodyPr/>
          <a:lstStyle/>
          <a:p>
            <a:pPr eaLnBrk="1" hangingPunct="1"/>
            <a:r>
              <a:rPr altLang="hu-HU" sz="1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Elektronikus ügyintézés</a:t>
            </a:r>
            <a:br>
              <a:rPr altLang="hu-HU" sz="1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altLang="hu-HU" sz="1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Elektronikus aláírás</a:t>
            </a:r>
            <a:endParaRPr altLang="hu-HU" sz="1400">
              <a:latin typeface="Calibri Light" pitchFamily="34" charset="0"/>
            </a:endParaRPr>
          </a:p>
        </p:txBody>
      </p:sp>
      <p:sp>
        <p:nvSpPr>
          <p:cNvPr id="32771" name="Content Placeholder 2"/>
          <p:cNvSpPr txBox="1">
            <a:spLocks noGrp="1"/>
          </p:cNvSpPr>
          <p:nvPr>
            <p:ph idx="1"/>
          </p:nvPr>
        </p:nvSpPr>
        <p:spPr>
          <a:xfrm>
            <a:off x="1524000" y="0"/>
            <a:ext cx="9118600" cy="6858000"/>
          </a:xfrm>
          <a:solidFill>
            <a:schemeClr val="accent1"/>
          </a:solidFill>
        </p:spPr>
        <p:txBody>
          <a:bodyPr/>
          <a:lstStyle/>
          <a:p>
            <a:pPr marL="0" indent="0" algn="ctr">
              <a:buNone/>
            </a:pPr>
            <a:r>
              <a:rPr altLang="hu-HU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Működése</a:t>
            </a:r>
            <a:endParaRPr altLang="hu-HU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4580" name="Picture 4" descr="http://ds.digitoll.co.hu/pic/alaira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0" y="687389"/>
            <a:ext cx="8712200" cy="60340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</p:pic>
      <p:sp>
        <p:nvSpPr>
          <p:cNvPr id="32773" name="Dia számának helye 2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CA1E7430-78E5-4A61-8127-663BEF30F596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37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22515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altLang="hu-HU" dirty="0">
              <a:latin typeface="Calibri Light" pitchFamily="34" charset="0"/>
            </a:endParaRPr>
          </a:p>
        </p:txBody>
      </p:sp>
      <p:pic>
        <p:nvPicPr>
          <p:cNvPr id="33795" name="Picture 2" descr="http://itcafe.hu/dl/cnt/2010-03/58546/alaira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0"/>
            <a:ext cx="10515600" cy="6858000"/>
          </a:xfrm>
          <a:solidFill>
            <a:srgbClr val="EDEDED"/>
          </a:solidFill>
        </p:spPr>
      </p:pic>
    </p:spTree>
    <p:extLst>
      <p:ext uri="{BB962C8B-B14F-4D97-AF65-F5344CB8AC3E}">
        <p14:creationId xmlns:p14="http://schemas.microsoft.com/office/powerpoint/2010/main" val="1258905613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 txBox="1">
            <a:spLocks noGrp="1"/>
          </p:cNvSpPr>
          <p:nvPr>
            <p:ph type="title"/>
          </p:nvPr>
        </p:nvSpPr>
        <p:spPr>
          <a:xfrm>
            <a:off x="1524001" y="1"/>
            <a:ext cx="9143999" cy="1350963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3.1.1. Elektronikus aláírás</a:t>
            </a:r>
            <a:endParaRPr altLang="hu-HU" sz="3600" dirty="0"/>
          </a:p>
        </p:txBody>
      </p:sp>
      <p:sp>
        <p:nvSpPr>
          <p:cNvPr id="34819" name="Content Placeholder 2"/>
          <p:cNvSpPr txBox="1">
            <a:spLocks noGrp="1"/>
          </p:cNvSpPr>
          <p:nvPr>
            <p:ph idx="1"/>
          </p:nvPr>
        </p:nvSpPr>
        <p:spPr>
          <a:xfrm>
            <a:off x="1703388" y="1350963"/>
            <a:ext cx="8856662" cy="537051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altLang="hu-HU" sz="2400" b="1" dirty="0">
                <a:latin typeface="+mj-lt"/>
                <a:cs typeface="Times New Roman" pitchFamily="18" charset="0"/>
              </a:rPr>
              <a:t>Ügyintézés elektronikus aláírással</a:t>
            </a:r>
            <a:endParaRPr altLang="hu-HU" sz="2400" dirty="0">
              <a:latin typeface="+mj-lt"/>
              <a:cs typeface="Times New Roman" pitchFamily="18" charset="0"/>
            </a:endParaRPr>
          </a:p>
          <a:p>
            <a:pPr marL="271463" indent="0">
              <a:lnSpc>
                <a:spcPct val="100000"/>
              </a:lnSpc>
              <a:buNone/>
            </a:pPr>
            <a:r>
              <a:rPr altLang="hu-HU" sz="2400" b="1" dirty="0">
                <a:latin typeface="+mj-lt"/>
                <a:cs typeface="Times New Roman" pitchFamily="18" charset="0"/>
              </a:rPr>
              <a:t>Alapelvek:</a:t>
            </a:r>
          </a:p>
          <a:p>
            <a:pPr lvl="1" eaLnBrk="1" hangingPunct="1">
              <a:lnSpc>
                <a:spcPct val="100000"/>
              </a:lnSpc>
            </a:pPr>
            <a:r>
              <a:rPr altLang="hu-HU" sz="2200" dirty="0">
                <a:latin typeface="+mj-lt"/>
                <a:cs typeface="Times New Roman" pitchFamily="18" charset="0"/>
              </a:rPr>
              <a:t>Csak valódi névre kiállított elektronikus aláírás használható.</a:t>
            </a:r>
          </a:p>
          <a:p>
            <a:pPr lvl="1" eaLnBrk="1" hangingPunct="1">
              <a:lnSpc>
                <a:spcPct val="100000"/>
              </a:lnSpc>
            </a:pPr>
            <a:r>
              <a:rPr altLang="hu-HU" sz="2200" dirty="0">
                <a:latin typeface="+mj-lt"/>
                <a:cs typeface="Times New Roman" pitchFamily="18" charset="0"/>
              </a:rPr>
              <a:t>Használata az ügyfél számára nem tehető kötelezővé.</a:t>
            </a:r>
          </a:p>
          <a:p>
            <a:pPr lvl="1" eaLnBrk="1" hangingPunct="1">
              <a:lnSpc>
                <a:spcPct val="100000"/>
              </a:lnSpc>
            </a:pPr>
            <a:r>
              <a:rPr altLang="hu-HU" sz="2200" dirty="0">
                <a:latin typeface="+mj-lt"/>
                <a:cs typeface="Times New Roman" pitchFamily="18" charset="0"/>
              </a:rPr>
              <a:t>Bármely szabványos elektronikus aláírást el kell fogadni.</a:t>
            </a:r>
          </a:p>
          <a:p>
            <a:pPr marL="271463" indent="0">
              <a:lnSpc>
                <a:spcPct val="100000"/>
              </a:lnSpc>
              <a:buNone/>
            </a:pPr>
            <a:r>
              <a:rPr altLang="hu-HU" sz="2400" b="1" dirty="0">
                <a:latin typeface="+mj-lt"/>
                <a:cs typeface="Times New Roman" pitchFamily="18" charset="0"/>
              </a:rPr>
              <a:t>Folyamata:</a:t>
            </a:r>
          </a:p>
          <a:p>
            <a:pPr lvl="1" eaLnBrk="1" hangingPunct="1">
              <a:lnSpc>
                <a:spcPct val="100000"/>
              </a:lnSpc>
            </a:pPr>
            <a:r>
              <a:rPr altLang="hu-HU" sz="2200" dirty="0">
                <a:latin typeface="+mj-lt"/>
                <a:cs typeface="Times New Roman" pitchFamily="18" charset="0"/>
              </a:rPr>
              <a:t>az ügyfél beküldi az elektronikus aláírással ellátott dokumentumot,</a:t>
            </a:r>
          </a:p>
          <a:p>
            <a:pPr lvl="1" eaLnBrk="1" hangingPunct="1">
              <a:lnSpc>
                <a:spcPct val="100000"/>
              </a:lnSpc>
            </a:pPr>
            <a:r>
              <a:rPr altLang="hu-HU" sz="2200" dirty="0">
                <a:latin typeface="+mj-lt"/>
                <a:cs typeface="Times New Roman" pitchFamily="18" charset="0"/>
              </a:rPr>
              <a:t>a hatóság ellenőrzi az elektronikus aláírás érvényességét:</a:t>
            </a:r>
          </a:p>
          <a:p>
            <a:pPr lvl="3" eaLnBrk="1" hangingPunct="1">
              <a:lnSpc>
                <a:spcPct val="100000"/>
              </a:lnSpc>
              <a:buFont typeface="Times New Roman" panose="02020603050405020304" pitchFamily="18" charset="0"/>
              <a:buChar char="-"/>
            </a:pPr>
            <a:r>
              <a:rPr altLang="hu-HU" sz="2200" dirty="0">
                <a:latin typeface="+mj-lt"/>
                <a:cs typeface="Times New Roman" pitchFamily="18" charset="0"/>
              </a:rPr>
              <a:t>megfelelő aláírás esetén megkezdődhet az ügyintézés,</a:t>
            </a:r>
          </a:p>
          <a:p>
            <a:pPr lvl="3" eaLnBrk="1" hangingPunct="1">
              <a:lnSpc>
                <a:spcPct val="100000"/>
              </a:lnSpc>
              <a:buFont typeface="Times New Roman" panose="02020603050405020304" pitchFamily="18" charset="0"/>
              <a:buChar char="-"/>
            </a:pPr>
            <a:r>
              <a:rPr altLang="hu-HU" sz="2200" dirty="0">
                <a:latin typeface="+mj-lt"/>
                <a:cs typeface="Times New Roman" pitchFamily="18" charset="0"/>
              </a:rPr>
              <a:t>sikertelen azonosítás esetén az ügyfelet hiánypótlásra szólítja fel.</a:t>
            </a:r>
          </a:p>
          <a:p>
            <a:pPr lvl="1" eaLnBrk="1" hangingPunct="1"/>
            <a:endParaRPr altLang="hu-HU" dirty="0">
              <a:latin typeface="Calibri" pitchFamily="34" charset="0"/>
            </a:endParaRPr>
          </a:p>
        </p:txBody>
      </p:sp>
      <p:sp>
        <p:nvSpPr>
          <p:cNvPr id="34821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191808B5-6779-472A-8043-E28B7A80A8A6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39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930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 noGrp="1"/>
          </p:cNvSpPr>
          <p:nvPr>
            <p:ph type="title"/>
          </p:nvPr>
        </p:nvSpPr>
        <p:spPr>
          <a:xfrm>
            <a:off x="1536032" y="216569"/>
            <a:ext cx="9144000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sz="2800" dirty="0">
                <a:solidFill>
                  <a:srgbClr val="C00000"/>
                </a:solidFill>
                <a:cs typeface="Times New Roman" pitchFamily="18" charset="0"/>
              </a:rPr>
              <a:t>1.</a:t>
            </a:r>
            <a:br>
              <a:rPr lang="hu-HU" altLang="hu-HU" sz="28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altLang="hu-HU" sz="2800" dirty="0">
                <a:solidFill>
                  <a:srgbClr val="C00000"/>
                </a:solidFill>
                <a:cs typeface="Times New Roman" pitchFamily="18" charset="0"/>
              </a:rPr>
              <a:t>Az ügyviteli munka </a:t>
            </a:r>
            <a:br>
              <a:rPr altLang="hu-HU" sz="28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altLang="hu-HU" sz="2800" dirty="0">
                <a:solidFill>
                  <a:srgbClr val="C00000"/>
                </a:solidFill>
                <a:cs typeface="Times New Roman" pitchFamily="18" charset="0"/>
              </a:rPr>
              <a:t>informatikai támogatása</a:t>
            </a:r>
            <a:endParaRPr alt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147" name="Content Placeholder 2"/>
          <p:cNvSpPr txBox="1">
            <a:spLocks noGrp="1"/>
          </p:cNvSpPr>
          <p:nvPr>
            <p:ph idx="1"/>
          </p:nvPr>
        </p:nvSpPr>
        <p:spPr>
          <a:xfrm>
            <a:off x="1898522" y="1489794"/>
            <a:ext cx="8085138" cy="5035550"/>
          </a:xfrm>
        </p:spPr>
        <p:txBody>
          <a:bodyPr/>
          <a:lstStyle/>
          <a:p>
            <a:endParaRPr lang="hu-HU" altLang="hu-H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u-HU" altLang="hu-HU" dirty="0">
                <a:latin typeface="+mj-lt"/>
                <a:cs typeface="Times New Roman" pitchFamily="18" charset="0"/>
              </a:rPr>
              <a:t>A fejezetben megismerkedünk az ügyviteli munka során mindennaposan alkalmazott eszközök rövid történetével, azok működésével. </a:t>
            </a:r>
          </a:p>
          <a:p>
            <a:pPr marL="0" indent="0">
              <a:buNone/>
            </a:pPr>
            <a:endParaRPr lang="hu-HU" altLang="hu-HU" sz="1200" dirty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hu-HU" altLang="hu-HU" dirty="0">
                <a:latin typeface="+mj-lt"/>
                <a:cs typeface="Times New Roman" pitchFamily="18" charset="0"/>
              </a:rPr>
              <a:t>Nem csupán az eszközök használhatóságát, hanem az ezekkel kapcsolatos az IT biztonságot érintő fogalmakat is tisztázzuk a fejezetben. </a:t>
            </a:r>
          </a:p>
        </p:txBody>
      </p:sp>
      <p:sp>
        <p:nvSpPr>
          <p:cNvPr id="6151" name="Dia számának helye 3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FC4199BA-4605-4154-87B2-4D966E57E9E9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05097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3.1.1. Elektronikus aláírás</a:t>
            </a:r>
            <a:endParaRPr altLang="hu-HU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836737" y="1628800"/>
            <a:ext cx="8723759" cy="460851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b="1" dirty="0">
                <a:latin typeface="+mj-lt"/>
                <a:cs typeface="Times New Roman" pitchFamily="18"/>
              </a:rPr>
              <a:t>Aláírás érvényességének ellenőrzése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Hitelesítés szolgáltató közreműködésével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Az aláírás érvényes:</a:t>
            </a:r>
          </a:p>
          <a:p>
            <a:pPr lvl="1">
              <a:lnSpc>
                <a:spcPct val="100000"/>
              </a:lnSpc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hitelesítés-szolgáltató által kibocsátott tanúsítványhoz kapcsolódik,</a:t>
            </a:r>
          </a:p>
          <a:p>
            <a:pPr lvl="1">
              <a:lnSpc>
                <a:spcPct val="100000"/>
              </a:lnSpc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az azonosításkor érvényes (nem szerepel a visszavonási listán),</a:t>
            </a:r>
          </a:p>
          <a:p>
            <a:pPr lvl="1">
              <a:lnSpc>
                <a:spcPct val="100000"/>
              </a:lnSpc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a hitelesítés-szolgáltató az adatok egyezőségét                   igazolja vissza.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dirty="0"/>
          </a:p>
        </p:txBody>
      </p:sp>
      <p:sp>
        <p:nvSpPr>
          <p:cNvPr id="35847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FE836BC0-2BD4-4306-BF73-12E05EF4E360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40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66317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 noGrp="1"/>
          </p:cNvSpPr>
          <p:nvPr>
            <p:ph type="title"/>
          </p:nvPr>
        </p:nvSpPr>
        <p:spPr>
          <a:xfrm>
            <a:off x="1524001" y="1"/>
            <a:ext cx="9143999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3.1.2. SZEÜSZ</a:t>
            </a:r>
            <a:endParaRPr altLang="hu-HU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613756" y="1124805"/>
            <a:ext cx="8964488" cy="541410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SZEÜSZ</a:t>
            </a:r>
            <a:r>
              <a:rPr sz="2400" dirty="0">
                <a:latin typeface="+mj-lt"/>
                <a:cs typeface="Times New Roman" pitchFamily="18"/>
              </a:rPr>
              <a:t>:</a:t>
            </a:r>
          </a:p>
          <a:p>
            <a:pPr marL="361950" indent="0">
              <a:lnSpc>
                <a:spcPct val="100000"/>
              </a:lnSpc>
              <a:buNone/>
              <a:defRPr/>
            </a:pPr>
            <a:r>
              <a:rPr sz="2200" dirty="0">
                <a:latin typeface="+mj-lt"/>
                <a:cs typeface="Times New Roman" pitchFamily="18"/>
              </a:rPr>
              <a:t>olyan elektronikus ügyintézést megkönnyítő szolgáltatás, mely az ügyfélközpontú ügyintézési megközelítésnek rendeli alá a szolgáltatók informatikai infrastruktúráját, meghatározva ezzel annak fejlesztési irányait és biztonsági követelményeit</a:t>
            </a:r>
            <a:r>
              <a:rPr sz="2200" b="1" dirty="0">
                <a:latin typeface="+mj-lt"/>
                <a:cs typeface="Times New Roman" pitchFamily="18"/>
              </a:rPr>
              <a:t>. </a:t>
            </a:r>
          </a:p>
          <a:p>
            <a:pPr marL="0" indent="0">
              <a:buNone/>
            </a:pPr>
            <a:endParaRPr lang="hu-HU" sz="1200" b="1" dirty="0">
              <a:latin typeface="+mj-lt"/>
              <a:cs typeface="Times New Roman" pitchFamily="18"/>
            </a:endParaRPr>
          </a:p>
          <a:p>
            <a:pPr marL="0" indent="0">
              <a:buNone/>
            </a:pPr>
            <a:r>
              <a:rPr lang="hu-HU" b="1" dirty="0">
                <a:latin typeface="+mj-lt"/>
                <a:cs typeface="Times New Roman" pitchFamily="18"/>
              </a:rPr>
              <a:t>A jogszabály az alábbi SZEÜSZ-</a:t>
            </a:r>
            <a:r>
              <a:rPr lang="hu-HU" b="1" dirty="0" err="1">
                <a:latin typeface="+mj-lt"/>
                <a:cs typeface="Times New Roman" pitchFamily="18"/>
              </a:rPr>
              <a:t>öket</a:t>
            </a:r>
            <a:r>
              <a:rPr lang="hu-HU" b="1" dirty="0">
                <a:latin typeface="+mj-lt"/>
                <a:cs typeface="Times New Roman" pitchFamily="18"/>
              </a:rPr>
              <a:t> nevesíti</a:t>
            </a:r>
            <a:r>
              <a:rPr lang="hu-HU" dirty="0">
                <a:latin typeface="+mj-lt"/>
                <a:cs typeface="Times New Roman" pitchFamily="18"/>
              </a:rPr>
              <a:t>:</a:t>
            </a:r>
          </a:p>
          <a:p>
            <a:pPr marL="0" indent="0">
              <a:buNone/>
            </a:pPr>
            <a:endParaRPr lang="hu-HU" sz="800" dirty="0">
              <a:latin typeface="+mj-lt"/>
              <a:cs typeface="Times New Roman" pitchFamily="18"/>
            </a:endParaRPr>
          </a:p>
          <a:p>
            <a:pPr marL="533400"/>
            <a:r>
              <a:rPr lang="hu-HU" sz="2200" dirty="0">
                <a:latin typeface="+mj-lt"/>
                <a:cs typeface="Times New Roman" pitchFamily="18"/>
              </a:rPr>
              <a:t>az elektronikus azonosítási szolgáltatás,</a:t>
            </a:r>
          </a:p>
          <a:p>
            <a:pPr marL="533400"/>
            <a:r>
              <a:rPr lang="hu-HU" sz="2200" dirty="0">
                <a:latin typeface="+mj-lt"/>
                <a:cs typeface="Times New Roman" pitchFamily="18"/>
              </a:rPr>
              <a:t>az ajánlott elektronikus kézbesítési szolgáltatás,</a:t>
            </a:r>
          </a:p>
          <a:p>
            <a:pPr marL="533400"/>
            <a:r>
              <a:rPr lang="hu-HU" sz="2200" dirty="0">
                <a:latin typeface="+mj-lt"/>
                <a:cs typeface="Times New Roman" pitchFamily="18"/>
              </a:rPr>
              <a:t>az elektronikus ügyintézési szolgáltatások nyújtására felhasználható, jogszabályban meghatározott követelményeknek megfelelő elektronikus aláírással kapcsolatos szolgáltatás,</a:t>
            </a:r>
          </a:p>
          <a:p>
            <a:pPr marL="533400"/>
            <a:r>
              <a:rPr lang="hu-HU" sz="2200" dirty="0">
                <a:latin typeface="+mj-lt"/>
                <a:cs typeface="Times New Roman" pitchFamily="18"/>
              </a:rPr>
              <a:t>az e törvény felhatalmazása alapján kiadott kormányrendeletben szabályozott elektronikus ügyintézési szolgáltatásként nevesített szolgáltatás. </a:t>
            </a:r>
          </a:p>
          <a:p>
            <a:pPr marL="0" indent="0">
              <a:buNone/>
            </a:pPr>
            <a:endParaRPr lang="hu-HU" sz="1200" b="1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36870" name="Dia számának helye 3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F27FA780-F6B6-476E-B4B1-D0E0BFDD0BA6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41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27252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63552" y="-27384"/>
            <a:ext cx="7886700" cy="1325563"/>
          </a:xfrm>
        </p:spPr>
        <p:txBody>
          <a:bodyPr/>
          <a:lstStyle/>
          <a:p>
            <a:pPr algn="ctr"/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3.1.2. SZEÜSZ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03512" y="1772816"/>
            <a:ext cx="9145016" cy="43513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+mj-lt"/>
                <a:cs typeface="Times New Roman" pitchFamily="18"/>
              </a:rPr>
              <a:t>A jogszabály alapján az alábbi </a:t>
            </a:r>
            <a:r>
              <a:rPr lang="hu-HU" b="1" dirty="0" err="1">
                <a:latin typeface="+mj-lt"/>
                <a:cs typeface="Times New Roman" pitchFamily="18"/>
              </a:rPr>
              <a:t>SZEÜSZ-öket</a:t>
            </a:r>
            <a:r>
              <a:rPr lang="hu-HU" b="1" dirty="0">
                <a:latin typeface="+mj-lt"/>
                <a:cs typeface="Times New Roman" pitchFamily="18"/>
              </a:rPr>
              <a:t> nevesítjük</a:t>
            </a:r>
            <a:r>
              <a:rPr lang="hu-HU" dirty="0">
                <a:latin typeface="+mj-lt"/>
                <a:cs typeface="Times New Roman" pitchFamily="18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8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800" dirty="0">
              <a:latin typeface="+mj-lt"/>
              <a:cs typeface="Times New Roman" pitchFamily="18"/>
            </a:endParaRPr>
          </a:p>
          <a:p>
            <a:pPr marL="739775" indent="-342900">
              <a:lnSpc>
                <a:spcPct val="100000"/>
              </a:lnSpc>
              <a:spcBef>
                <a:spcPts val="0"/>
              </a:spcBef>
            </a:pPr>
            <a:r>
              <a:rPr lang="hu-HU" sz="2200" dirty="0">
                <a:latin typeface="+mj-lt"/>
                <a:cs typeface="Times New Roman" pitchFamily="18"/>
              </a:rPr>
              <a:t>az elektronikus azonosítási szolgáltatás: </a:t>
            </a:r>
            <a:r>
              <a:rPr lang="hu-HU" sz="2200" dirty="0" err="1">
                <a:latin typeface="+mj-lt"/>
                <a:cs typeface="Times New Roman" pitchFamily="18"/>
              </a:rPr>
              <a:t>eAzonosítás</a:t>
            </a:r>
            <a:r>
              <a:rPr lang="hu-HU" sz="2200" dirty="0">
                <a:latin typeface="+mj-lt"/>
                <a:cs typeface="Times New Roman" pitchFamily="18"/>
              </a:rPr>
              <a:t>, illetve az emelt szintű kétfaktoros azonosítást biztosító ügyfélkapu.</a:t>
            </a:r>
          </a:p>
          <a:p>
            <a:pPr marL="739775" indent="-342900">
              <a:lnSpc>
                <a:spcPct val="100000"/>
              </a:lnSpc>
              <a:spcBef>
                <a:spcPts val="0"/>
              </a:spcBef>
            </a:pPr>
            <a:r>
              <a:rPr lang="hu-HU" sz="2200" dirty="0">
                <a:latin typeface="+mj-lt"/>
                <a:cs typeface="Times New Roman" pitchFamily="18"/>
              </a:rPr>
              <a:t>az ajánlott elektronikus kézbesítési szolgáltatás,</a:t>
            </a:r>
          </a:p>
          <a:p>
            <a:pPr marL="739775" indent="-342900">
              <a:lnSpc>
                <a:spcPct val="100000"/>
              </a:lnSpc>
              <a:spcBef>
                <a:spcPts val="0"/>
              </a:spcBef>
            </a:pPr>
            <a:r>
              <a:rPr lang="hu-HU" sz="2200" dirty="0">
                <a:latin typeface="+mj-lt"/>
                <a:cs typeface="Times New Roman" pitchFamily="18"/>
              </a:rPr>
              <a:t>Kormányzati hitelesítés szolgáltatás:</a:t>
            </a:r>
          </a:p>
          <a:p>
            <a:pPr marL="1196975" lvl="1" indent="-342900">
              <a:lnSpc>
                <a:spcPct val="100000"/>
              </a:lnSpc>
              <a:spcBef>
                <a:spcPts val="0"/>
              </a:spcBef>
            </a:pPr>
            <a:r>
              <a:rPr lang="hu-HU" sz="1800" dirty="0">
                <a:latin typeface="+mj-lt"/>
                <a:cs typeface="Times New Roman" pitchFamily="18"/>
              </a:rPr>
              <a:t>elektronikus aláírás és elektronikus bélyegző szolgáltatások </a:t>
            </a:r>
          </a:p>
          <a:p>
            <a:pPr marL="1196975" lvl="1" indent="-342900">
              <a:lnSpc>
                <a:spcPct val="100000"/>
              </a:lnSpc>
              <a:spcBef>
                <a:spcPts val="0"/>
              </a:spcBef>
            </a:pPr>
            <a:r>
              <a:rPr lang="hu-HU" sz="1800" dirty="0">
                <a:latin typeface="+mj-lt"/>
                <a:cs typeface="Times New Roman" pitchFamily="18"/>
              </a:rPr>
              <a:t>elektronikus időbélyegző szolgáltatás </a:t>
            </a:r>
          </a:p>
          <a:p>
            <a:pPr marL="1196975" lvl="1" indent="-342900">
              <a:lnSpc>
                <a:spcPct val="100000"/>
              </a:lnSpc>
              <a:spcBef>
                <a:spcPts val="0"/>
              </a:spcBef>
            </a:pPr>
            <a:r>
              <a:rPr lang="hu-HU" sz="1800" dirty="0">
                <a:latin typeface="+mj-lt"/>
                <a:cs typeface="Times New Roman" pitchFamily="18"/>
              </a:rPr>
              <a:t>titkosítási célú tanúsítványok kibocsátása</a:t>
            </a:r>
          </a:p>
          <a:p>
            <a:pPr marL="1196975" lvl="1" indent="-342900">
              <a:lnSpc>
                <a:spcPct val="100000"/>
              </a:lnSpc>
              <a:spcBef>
                <a:spcPts val="0"/>
              </a:spcBef>
            </a:pPr>
            <a:r>
              <a:rPr lang="hu-HU" sz="1800" dirty="0">
                <a:latin typeface="+mj-lt"/>
                <a:cs typeface="Times New Roman" pitchFamily="18"/>
              </a:rPr>
              <a:t>tanúsítványok érvényességének igazolása.</a:t>
            </a:r>
          </a:p>
          <a:p>
            <a:pPr marL="739775" indent="-342900">
              <a:lnSpc>
                <a:spcPct val="100000"/>
              </a:lnSpc>
              <a:spcBef>
                <a:spcPts val="0"/>
              </a:spcBef>
            </a:pPr>
            <a:r>
              <a:rPr lang="hu-HU" sz="2200" dirty="0">
                <a:latin typeface="+mj-lt"/>
                <a:cs typeface="Times New Roman" pitchFamily="18"/>
              </a:rPr>
              <a:t>az e törvény felhatalmazása alapján kiadott kormányrendeletben szabályozott elektronikus ügyintézési szolgáltatásként nevesített szolgáltatás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hu-HU" sz="7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5495699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3.1.2. SZEÜSZ</a:t>
            </a:r>
            <a:endParaRPr altLang="hu-HU" sz="3600" dirty="0"/>
          </a:p>
        </p:txBody>
      </p:sp>
      <p:sp>
        <p:nvSpPr>
          <p:cNvPr id="37891" name="Content Placeholder 2"/>
          <p:cNvSpPr txBox="1">
            <a:spLocks noGrp="1"/>
          </p:cNvSpPr>
          <p:nvPr>
            <p:ph idx="1"/>
          </p:nvPr>
        </p:nvSpPr>
        <p:spPr>
          <a:xfrm>
            <a:off x="1631505" y="1662062"/>
            <a:ext cx="8751887" cy="5367338"/>
          </a:xfrm>
        </p:spPr>
        <p:txBody>
          <a:bodyPr/>
          <a:lstStyle/>
          <a:p>
            <a:pPr marL="0" indent="0" algn="just">
              <a:buNone/>
            </a:pPr>
            <a:r>
              <a:rPr lang="hu-HU" b="1" dirty="0">
                <a:latin typeface="+mj-lt"/>
                <a:cs typeface="Times New Roman" panose="02020603050405020304" pitchFamily="18" charset="0"/>
              </a:rPr>
              <a:t>Elektronikus azonosítási szolgáltatás</a:t>
            </a:r>
          </a:p>
          <a:p>
            <a:pPr marL="0" indent="0" algn="just">
              <a:buNone/>
            </a:pPr>
            <a:endParaRPr lang="hu-HU" sz="800" dirty="0">
              <a:latin typeface="+mj-lt"/>
              <a:cs typeface="Times New Roman" panose="02020603050405020304" pitchFamily="18" charset="0"/>
            </a:endParaRPr>
          </a:p>
          <a:p>
            <a:pPr marL="533400"/>
            <a:r>
              <a:rPr lang="hu-HU" sz="2200" dirty="0">
                <a:latin typeface="+mj-lt"/>
                <a:cs typeface="Times New Roman" panose="02020603050405020304" pitchFamily="18" charset="0"/>
              </a:rPr>
              <a:t>Az elektronikus azonosítási szolgáltatást az veheti igénybe, aki regisztrál a szolgáltatás igénybevételére és szerepel az elektronikus azonosítási szolgáltató ügyfél-regisztrációs adatbázisában.</a:t>
            </a:r>
          </a:p>
          <a:p>
            <a:pPr marL="304800" indent="0">
              <a:buNone/>
            </a:pPr>
            <a:endParaRPr lang="hu-HU" sz="800" dirty="0">
              <a:latin typeface="+mj-lt"/>
              <a:cs typeface="Times New Roman" panose="02020603050405020304" pitchFamily="18" charset="0"/>
            </a:endParaRPr>
          </a:p>
          <a:p>
            <a:pPr marL="533400"/>
            <a:r>
              <a:rPr lang="hu-HU" sz="2200" dirty="0">
                <a:latin typeface="+mj-lt"/>
                <a:cs typeface="Times New Roman" panose="02020603050405020304" pitchFamily="18" charset="0"/>
              </a:rPr>
              <a:t>A jogszabály az állam részére kötelezően előírja a Központi Ügyfél-regisztrációs Nyilvántartás vezetését az azonosítási szolgáltatások igénybe vevőiről a személyazonosság hiteles igazolására. </a:t>
            </a:r>
          </a:p>
          <a:p>
            <a:pPr marL="304800" indent="0">
              <a:buNone/>
            </a:pPr>
            <a:endParaRPr lang="hu-HU" sz="800" dirty="0">
              <a:latin typeface="+mj-lt"/>
              <a:cs typeface="Times New Roman" panose="02020603050405020304" pitchFamily="18" charset="0"/>
            </a:endParaRPr>
          </a:p>
          <a:p>
            <a:pPr marL="533400"/>
            <a:r>
              <a:rPr lang="hu-HU" sz="2200" dirty="0">
                <a:latin typeface="+mj-lt"/>
                <a:cs typeface="Times New Roman" panose="02020603050405020304" pitchFamily="18" charset="0"/>
              </a:rPr>
              <a:t>A központi elektronikus ügyintézési szolgáltatás igénybe vételéhez regisztráció szükséges a központi azonosítási szolgáltatással.</a:t>
            </a:r>
          </a:p>
          <a:p>
            <a:pPr algn="just"/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3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1DF3C50E-DBB1-4880-B390-FE288052DF6A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43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32137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3.1.2. SZEÜSZ</a:t>
            </a:r>
            <a:endParaRPr altLang="hu-HU" sz="3600" dirty="0"/>
          </a:p>
        </p:txBody>
      </p:sp>
      <p:sp>
        <p:nvSpPr>
          <p:cNvPr id="37891" name="Content Placeholder 2"/>
          <p:cNvSpPr txBox="1">
            <a:spLocks noGrp="1"/>
          </p:cNvSpPr>
          <p:nvPr>
            <p:ph idx="1"/>
          </p:nvPr>
        </p:nvSpPr>
        <p:spPr>
          <a:xfrm>
            <a:off x="1631505" y="1662062"/>
            <a:ext cx="8751887" cy="5367338"/>
          </a:xfrm>
        </p:spPr>
        <p:txBody>
          <a:bodyPr/>
          <a:lstStyle/>
          <a:p>
            <a:pPr marL="0" indent="0" algn="just">
              <a:buNone/>
            </a:pPr>
            <a:r>
              <a:rPr lang="hu-HU" b="1" dirty="0">
                <a:latin typeface="+mj-lt"/>
                <a:cs typeface="Times New Roman" panose="02020603050405020304" pitchFamily="18" charset="0"/>
              </a:rPr>
              <a:t>KEÜSZ</a:t>
            </a:r>
          </a:p>
          <a:p>
            <a:pPr marL="304800" indent="0">
              <a:buNone/>
            </a:pPr>
            <a:r>
              <a:rPr lang="hu-HU" sz="2200" dirty="0">
                <a:latin typeface="+mj-lt"/>
                <a:cs typeface="Times New Roman" panose="02020603050405020304" pitchFamily="18" charset="0"/>
              </a:rPr>
              <a:t>Azon jogszabályban definiált elektronikus ügyintézési szolgáltatások összessége, melyeket a Kormány külön jogszabályban kijelölt központi szolgáltatón keresztül biztosít.</a:t>
            </a:r>
          </a:p>
          <a:p>
            <a:pPr marL="304800" indent="0">
              <a:buNone/>
            </a:pPr>
            <a:r>
              <a:rPr lang="hu-HU" sz="2200" dirty="0">
                <a:latin typeface="+mj-lt"/>
                <a:cs typeface="Times New Roman" panose="02020603050405020304" pitchFamily="18" charset="0"/>
              </a:rPr>
              <a:t>Az aktuálisan elérhető KEÜSZ-</a:t>
            </a:r>
            <a:r>
              <a:rPr lang="hu-HU" sz="2200" dirty="0" err="1">
                <a:latin typeface="+mj-lt"/>
                <a:cs typeface="Times New Roman" panose="02020603050405020304" pitchFamily="18" charset="0"/>
              </a:rPr>
              <a:t>ök</a:t>
            </a:r>
            <a:r>
              <a:rPr lang="hu-HU" sz="2200" dirty="0">
                <a:latin typeface="+mj-lt"/>
                <a:cs typeface="Times New Roman" panose="02020603050405020304" pitchFamily="18" charset="0"/>
              </a:rPr>
              <a:t> felsorolása a digitális államról és a digitális szolgáltatások nyújtásának egyes szabályairól szóló 2023. évi CIII. törvényben, illetve a kapcsolódó 321/2024. (XI. 6.) Korm. rendeletben megtalálhatók.</a:t>
            </a:r>
          </a:p>
          <a:p>
            <a:pPr marL="304800" indent="0">
              <a:buNone/>
            </a:pPr>
            <a:endParaRPr lang="hu-HU" sz="800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3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1DF3C50E-DBB1-4880-B390-FE288052DF6A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44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12930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3.1.3. Központi Elektronikus</a:t>
            </a:r>
            <a:b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Szolgáltató Rendszer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703388" y="1497013"/>
            <a:ext cx="8857108" cy="50419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A Központi elektronikus szolgáltató rendszer (Központi Rendszer) </a:t>
            </a:r>
          </a:p>
          <a:p>
            <a:pPr marL="442913" indent="0" algn="ctr">
              <a:lnSpc>
                <a:spcPct val="100000"/>
              </a:lnSpc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az elektronikus közszolgáltatás nyújtását, illetve igénybe vételét támogató központi informatikai és kommunikációs rendszerek összessége.</a:t>
            </a:r>
          </a:p>
          <a:p>
            <a:pPr marL="442913" indent="0" algn="ctr">
              <a:lnSpc>
                <a:spcPct val="100000"/>
              </a:lnSpc>
              <a:buNone/>
              <a:defRPr/>
            </a:pPr>
            <a:endParaRPr sz="2000" dirty="0">
              <a:latin typeface="+mj-lt"/>
              <a:cs typeface="Times New Roman" pitchFamily="18"/>
            </a:endParaRPr>
          </a:p>
          <a:p>
            <a:pPr marL="896938" indent="-534988" algn="just" defTabSz="715963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Részei:</a:t>
            </a:r>
          </a:p>
          <a:p>
            <a:pPr marL="896938" indent="-271463" algn="just" defTabSz="715963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marL="896938" lvl="1" indent="-271463" algn="just" defTabSz="715963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lang="hu-HU" sz="2200" dirty="0">
                <a:latin typeface="+mj-lt"/>
                <a:cs typeface="Times New Roman" pitchFamily="18"/>
              </a:rPr>
              <a:t>a nemzeti távközlési </a:t>
            </a:r>
            <a:r>
              <a:rPr sz="2200" dirty="0">
                <a:latin typeface="+mj-lt"/>
                <a:cs typeface="Times New Roman" pitchFamily="18"/>
              </a:rPr>
              <a:t>gerinchálózat (NTG),</a:t>
            </a:r>
          </a:p>
          <a:p>
            <a:pPr marL="896938" lvl="1" indent="-271463" algn="just" defTabSz="715963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200" dirty="0">
                <a:latin typeface="+mj-lt"/>
                <a:cs typeface="Times New Roman" pitchFamily="18"/>
              </a:rPr>
              <a:t>a kormányzati portál,</a:t>
            </a:r>
          </a:p>
          <a:p>
            <a:pPr marL="896938" lvl="1" indent="-271463" algn="just" defTabSz="715963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lang="hu-HU" sz="2200" dirty="0">
                <a:latin typeface="+mj-lt"/>
                <a:cs typeface="Times New Roman" pitchFamily="18"/>
              </a:rPr>
              <a:t>Hivatali Kapu,</a:t>
            </a:r>
          </a:p>
          <a:p>
            <a:pPr marL="896938" lvl="1" indent="-271463" algn="just" defTabSz="715963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lang="hu-HU" sz="2200" dirty="0">
                <a:latin typeface="+mj-lt"/>
                <a:cs typeface="Times New Roman" pitchFamily="18"/>
              </a:rPr>
              <a:t>biztonságos elektronikus dokumentumtovábbító szolgáltatás,</a:t>
            </a:r>
          </a:p>
          <a:p>
            <a:pPr marL="896938" lvl="1" indent="-271463" algn="just" defTabSz="715963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lang="hu-HU" sz="2200" dirty="0">
                <a:latin typeface="+mj-lt"/>
                <a:cs typeface="Times New Roman" pitchFamily="18"/>
              </a:rPr>
              <a:t>elektronikus tárhely és központi rendszercím,</a:t>
            </a:r>
          </a:p>
          <a:p>
            <a:pPr marL="896938" lvl="1" indent="-271463" algn="just" defTabSz="715963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lang="hu-HU" sz="2200" dirty="0">
                <a:latin typeface="+mj-lt"/>
                <a:cs typeface="Times New Roman" pitchFamily="18"/>
              </a:rPr>
              <a:t>központi archiválási szolgáltatás,</a:t>
            </a:r>
          </a:p>
          <a:p>
            <a:pPr marL="896938" lvl="1" indent="-271463" algn="just" defTabSz="715963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lang="hu-HU" sz="2200" dirty="0">
                <a:latin typeface="+mj-lt"/>
                <a:cs typeface="Times New Roman" pitchFamily="18"/>
              </a:rPr>
              <a:t>elektronikus fizetéseket és elszámolást biztosító rendszer</a:t>
            </a:r>
          </a:p>
          <a:p>
            <a:pPr marL="896938" lvl="1" indent="-271463" algn="just" defTabSz="715963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lang="hu-HU" sz="2200" dirty="0">
                <a:latin typeface="+mj-lt"/>
                <a:cs typeface="Times New Roman" pitchFamily="18"/>
              </a:rPr>
              <a:t>központi ügyfélszolgálat.</a:t>
            </a:r>
            <a:endParaRPr sz="2200" dirty="0">
              <a:latin typeface="+mj-lt"/>
              <a:cs typeface="Times New Roman" pitchFamily="18"/>
            </a:endParaRPr>
          </a:p>
          <a:p>
            <a:pPr>
              <a:lnSpc>
                <a:spcPct val="80000"/>
              </a:lnSpc>
              <a:buFont typeface="Arial" pitchFamily="34"/>
              <a:buChar char="•"/>
              <a:defRPr/>
            </a:pPr>
            <a:endParaRPr dirty="0"/>
          </a:p>
        </p:txBody>
      </p:sp>
      <p:sp>
        <p:nvSpPr>
          <p:cNvPr id="39941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25EFFA0C-23B2-461C-BB93-0D05026A4160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45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48624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 txBox="1">
            <a:spLocks noGrp="1"/>
          </p:cNvSpPr>
          <p:nvPr>
            <p:ph type="title"/>
          </p:nvPr>
        </p:nvSpPr>
        <p:spPr>
          <a:xfrm>
            <a:off x="1524001" y="1"/>
            <a:ext cx="9143999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</a:t>
            </a: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5</a:t>
            </a: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. </a:t>
            </a: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Személyre szabott ügyintézési felület/</a:t>
            </a:r>
            <a:r>
              <a:rPr altLang="hu-HU" sz="3600" dirty="0" err="1">
                <a:solidFill>
                  <a:srgbClr val="C00000"/>
                </a:solidFill>
                <a:cs typeface="Times New Roman" pitchFamily="18" charset="0"/>
              </a:rPr>
              <a:t>Ügyfélkapu</a:t>
            </a:r>
            <a:endParaRPr altLang="hu-HU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631504" y="1656184"/>
            <a:ext cx="8856984" cy="5445224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b="1" dirty="0"/>
              <a:t>Személyre szabott ügyintézési felület</a:t>
            </a:r>
            <a:r>
              <a:rPr lang="hu-HU" dirty="0"/>
              <a:t> </a:t>
            </a:r>
            <a:endParaRPr lang="hu-HU" sz="2400" dirty="0">
              <a:latin typeface="+mj-lt"/>
              <a:cs typeface="Times New Roman" pitchFamily="1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2400" dirty="0">
                <a:latin typeface="+mj-lt"/>
                <a:cs typeface="Times New Roman" pitchFamily="18"/>
              </a:rPr>
              <a:t>A</a:t>
            </a:r>
            <a:r>
              <a:rPr lang="hu-HU" sz="2400" b="1" dirty="0">
                <a:latin typeface="+mj-lt"/>
                <a:cs typeface="Times New Roman" pitchFamily="18"/>
              </a:rPr>
              <a:t> </a:t>
            </a:r>
            <a:r>
              <a:rPr lang="hu-HU" sz="2400" dirty="0">
                <a:latin typeface="+mj-lt"/>
                <a:cs typeface="Times New Roman" pitchFamily="18"/>
              </a:rPr>
              <a:t>személyre szabott ügyintézési felület a felhasználó által személyre szabható internetes alkalmazás, amely az azonosított felhasználó számára egységesen elérhető lehetőséget biztosít az elektronikus ügyintézéshez szükséges nyilatkozatok, eljárási cselekmények és egyéb kötelezettségek teljesítésére, a felhasználó által igénybe vehető elektronikus ügyintézési szolgáltatások igénybevételére.</a:t>
            </a:r>
            <a:endParaRPr sz="22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Használata regisztrációhoz kötött: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200" dirty="0">
                <a:latin typeface="+mj-lt"/>
                <a:cs typeface="Times New Roman" pitchFamily="18"/>
              </a:rPr>
              <a:t>A regisztrációs szerv – területileg </a:t>
            </a:r>
            <a:r>
              <a:rPr sz="2200" dirty="0" err="1">
                <a:latin typeface="+mj-lt"/>
                <a:cs typeface="Times New Roman" pitchFamily="18"/>
              </a:rPr>
              <a:t>illetékes</a:t>
            </a:r>
            <a:r>
              <a:rPr sz="2200" dirty="0">
                <a:latin typeface="+mj-lt"/>
                <a:cs typeface="Times New Roman" pitchFamily="18"/>
              </a:rPr>
              <a:t> </a:t>
            </a:r>
            <a:r>
              <a:rPr lang="hu-HU" sz="2200" dirty="0">
                <a:latin typeface="+mj-lt"/>
                <a:cs typeface="Times New Roman" pitchFamily="18"/>
              </a:rPr>
              <a:t>Kormányablak</a:t>
            </a:r>
            <a:r>
              <a:rPr sz="2200" dirty="0">
                <a:latin typeface="+mj-lt"/>
                <a:cs typeface="Times New Roman" pitchFamily="18"/>
              </a:rPr>
              <a:t> – előtt személyes megjelenítéssel.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dirty="0">
              <a:latin typeface="+mj-lt"/>
              <a:cs typeface="Times New Roman" pitchFamily="1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>
                <a:latin typeface="+mj-lt"/>
                <a:cs typeface="Times New Roman" pitchFamily="18"/>
              </a:rPr>
              <a:t>Elektronikusan az 2016. január 1-ét követően kiállított érvényes személyazonosító igazolvány birtokában.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endParaRPr lang="hu-HU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41989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326513ED-7727-4005-8730-1A1B4F4F7405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46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58186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 txBox="1">
            <a:spLocks noGrp="1"/>
          </p:cNvSpPr>
          <p:nvPr>
            <p:ph type="title"/>
          </p:nvPr>
        </p:nvSpPr>
        <p:spPr>
          <a:xfrm>
            <a:off x="1548063" y="175880"/>
            <a:ext cx="9144000" cy="1336023"/>
          </a:xfrm>
        </p:spPr>
        <p:txBody>
          <a:bodyPr/>
          <a:lstStyle/>
          <a:p>
            <a:pPr algn="ctr" eaLnBrk="1" hangingPunct="1"/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Elektronikus ügyintézés </a:t>
            </a:r>
            <a:b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Ügyfélkapu</a:t>
            </a:r>
            <a:endParaRPr altLang="hu-HU" sz="3600" dirty="0"/>
          </a:p>
        </p:txBody>
      </p:sp>
      <p:sp>
        <p:nvSpPr>
          <p:cNvPr id="43012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0B106B68-BF84-43B9-90F2-BC8D2F463E9C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47</a:t>
            </a:fld>
            <a:endParaRPr lang="hu-HU" altLang="hu-HU" sz="1200">
              <a:solidFill>
                <a:srgbClr val="898989"/>
              </a:solidFill>
            </a:endParaRPr>
          </a:p>
        </p:txBody>
      </p:sp>
      <p:pic>
        <p:nvPicPr>
          <p:cNvPr id="3" name="Tartalom helye 2">
            <a:extLst>
              <a:ext uri="{FF2B5EF4-FFF2-40B4-BE49-F238E27FC236}">
                <a16:creationId xmlns:a16="http://schemas.microsoft.com/office/drawing/2014/main" id="{178A53D8-4F6E-19FD-640D-84692E3F7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968" y="1332354"/>
            <a:ext cx="9734028" cy="538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68816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 txBox="1">
            <a:spLocks noGrp="1"/>
          </p:cNvSpPr>
          <p:nvPr>
            <p:ph type="title"/>
          </p:nvPr>
        </p:nvSpPr>
        <p:spPr>
          <a:xfrm>
            <a:off x="2963863" y="104775"/>
            <a:ext cx="6564312" cy="1176338"/>
          </a:xfrm>
        </p:spPr>
        <p:txBody>
          <a:bodyPr/>
          <a:lstStyle/>
          <a:p>
            <a:pPr eaLnBrk="1" hangingPunct="1"/>
            <a:r>
              <a:rPr altLang="hu-H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Elektronikus ügyintézés </a:t>
            </a:r>
            <a:br>
              <a:rPr altLang="hu-H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altLang="hu-H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Ügyfélkapu</a:t>
            </a:r>
            <a:endParaRPr altLang="hu-HU" sz="3600">
              <a:latin typeface="Calibri Light" pitchFamily="34" charset="0"/>
            </a:endParaRPr>
          </a:p>
        </p:txBody>
      </p:sp>
      <p:sp>
        <p:nvSpPr>
          <p:cNvPr id="44036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0125B701-A782-4BCF-B562-08D671340B89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48</a:t>
            </a:fld>
            <a:endParaRPr lang="hu-HU" altLang="hu-HU" sz="1200">
              <a:solidFill>
                <a:srgbClr val="898989"/>
              </a:solidFill>
            </a:endParaRP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AC739043-E4BC-4A6E-8D4C-94AEABEBC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9157" y="-8266"/>
            <a:ext cx="6788979" cy="6804551"/>
          </a:xfrm>
        </p:spPr>
      </p:pic>
    </p:spTree>
    <p:extLst>
      <p:ext uri="{BB962C8B-B14F-4D97-AF65-F5344CB8AC3E}">
        <p14:creationId xmlns:p14="http://schemas.microsoft.com/office/powerpoint/2010/main" val="2808337067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 txBox="1">
            <a:spLocks noGrp="1"/>
          </p:cNvSpPr>
          <p:nvPr>
            <p:ph type="title"/>
          </p:nvPr>
        </p:nvSpPr>
        <p:spPr>
          <a:xfrm>
            <a:off x="1548063" y="156412"/>
            <a:ext cx="9144000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</a:t>
            </a: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6</a:t>
            </a: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. </a:t>
            </a: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Digitális állampolgárság nyilvántartás</a:t>
            </a:r>
            <a:endParaRPr altLang="hu-HU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919537" y="1591420"/>
            <a:ext cx="8238753" cy="493392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/>
              </a:rPr>
              <a:t>A digitális állampolgárság nyilvántartás célja: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2400" dirty="0">
                <a:latin typeface="+mj-lt"/>
                <a:cs typeface="Times New Roman" pitchFamily="18"/>
              </a:rPr>
              <a:t>a felhasználók digitális állampolgár azonosítóival, felhasználói profiljaival, valamint a nyilvántartásban tárolt egyéb adatokkal kapcsolatos adatszolgáltatások teljesítése,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2400" dirty="0">
                <a:latin typeface="+mj-lt"/>
                <a:cs typeface="Times New Roman" pitchFamily="18"/>
              </a:rPr>
              <a:t>a Kormány által kötelezően biztosított elektronikus azonosítási szolgáltatás kapcsán az érintett személy azonosításához szükséges adatok és technikai azonosítók kezelése.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2400" dirty="0">
                <a:latin typeface="+mj-lt"/>
                <a:cs typeface="Times New Roman" pitchFamily="18"/>
              </a:rPr>
              <a:t>a digitális állampolgárság szolgáltató által nyújtott szolgáltatások támogatása.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hu-HU" sz="2400" dirty="0">
              <a:latin typeface="+mj-lt"/>
              <a:cs typeface="Times New Roman" pitchFamily="18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/>
              </a:rPr>
              <a:t>A természetes személy adatait a digitális állampolgár azonosító törlését követő 5 év elteltével zárolják, továbbá a polgárok jogai és jogos érdekeinek védelme érdekében 50 évig kezelik.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dirty="0">
              <a:latin typeface="Times New Roman" pitchFamily="18"/>
              <a:cs typeface="Times New Roman" pitchFamily="18"/>
            </a:endParaRPr>
          </a:p>
          <a:p>
            <a:pPr marL="35560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400" dirty="0"/>
          </a:p>
        </p:txBody>
      </p:sp>
      <p:sp>
        <p:nvSpPr>
          <p:cNvPr id="48134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A9B303D7-2968-4A25-ABF3-E8B434DD75D9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49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7589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1.1. </a:t>
            </a: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Számítógép</a:t>
            </a:r>
            <a:endParaRPr altLang="hu-H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147" name="Content Placeholder 2"/>
          <p:cNvSpPr txBox="1">
            <a:spLocks noGrp="1"/>
          </p:cNvSpPr>
          <p:nvPr>
            <p:ph idx="1"/>
          </p:nvPr>
        </p:nvSpPr>
        <p:spPr>
          <a:xfrm>
            <a:off x="1869863" y="1443480"/>
            <a:ext cx="8085138" cy="5035550"/>
          </a:xfrm>
        </p:spPr>
        <p:txBody>
          <a:bodyPr/>
          <a:lstStyle/>
          <a:p>
            <a:pPr marL="1701800" indent="-1701800">
              <a:lnSpc>
                <a:spcPct val="80000"/>
              </a:lnSpc>
              <a:buNone/>
            </a:pPr>
            <a:r>
              <a:rPr altLang="hu-HU" sz="2400" b="1" dirty="0">
                <a:latin typeface="+mj-lt"/>
                <a:cs typeface="Times New Roman" pitchFamily="18" charset="0"/>
              </a:rPr>
              <a:t>Számítógép: adatok tárolására és programok feldolgozására alkalmas elektronikus eszköz.</a:t>
            </a:r>
          </a:p>
          <a:p>
            <a:pPr marL="0" indent="0">
              <a:lnSpc>
                <a:spcPct val="80000"/>
              </a:lnSpc>
              <a:buNone/>
            </a:pPr>
            <a:endParaRPr altLang="hu-HU" sz="800" b="1" dirty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altLang="hu-HU" sz="2400" b="1" dirty="0">
                <a:latin typeface="+mj-lt"/>
                <a:cs typeface="Times New Roman" pitchFamily="18" charset="0"/>
              </a:rPr>
              <a:t>Kliens:</a:t>
            </a:r>
          </a:p>
          <a:p>
            <a:pPr lvl="1" eaLnBrk="1" hangingPunct="1">
              <a:lnSpc>
                <a:spcPct val="80000"/>
              </a:lnSpc>
            </a:pPr>
            <a:r>
              <a:rPr altLang="hu-HU" sz="2000" dirty="0">
                <a:latin typeface="+mj-lt"/>
                <a:cs typeface="Times New Roman" pitchFamily="18" charset="0"/>
              </a:rPr>
              <a:t>PC – személyi számítógép</a:t>
            </a:r>
          </a:p>
          <a:p>
            <a:pPr lvl="1" eaLnBrk="1" hangingPunct="1">
              <a:lnSpc>
                <a:spcPct val="80000"/>
              </a:lnSpc>
            </a:pPr>
            <a:r>
              <a:rPr altLang="hu-HU" sz="2000" dirty="0">
                <a:latin typeface="+mj-lt"/>
                <a:cs typeface="Times New Roman" pitchFamily="18" charset="0"/>
              </a:rPr>
              <a:t>Notebook</a:t>
            </a:r>
          </a:p>
          <a:p>
            <a:pPr lvl="1" eaLnBrk="1" hangingPunct="1">
              <a:lnSpc>
                <a:spcPct val="80000"/>
              </a:lnSpc>
            </a:pPr>
            <a:r>
              <a:rPr altLang="hu-HU" sz="2000" dirty="0">
                <a:latin typeface="+mj-lt"/>
                <a:cs typeface="Times New Roman" pitchFamily="18" charset="0"/>
              </a:rPr>
              <a:t>Vékony kliens</a:t>
            </a:r>
          </a:p>
          <a:p>
            <a:pPr lvl="1" eaLnBrk="1" hangingPunct="1">
              <a:lnSpc>
                <a:spcPct val="80000"/>
              </a:lnSpc>
            </a:pPr>
            <a:r>
              <a:rPr altLang="hu-HU" sz="2000" dirty="0">
                <a:latin typeface="+mj-lt"/>
                <a:cs typeface="Times New Roman" pitchFamily="18" charset="0"/>
              </a:rPr>
              <a:t>Táblagép</a:t>
            </a:r>
          </a:p>
          <a:p>
            <a:pPr lvl="1" eaLnBrk="1" hangingPunct="1">
              <a:lnSpc>
                <a:spcPct val="80000"/>
              </a:lnSpc>
            </a:pPr>
            <a:r>
              <a:rPr altLang="hu-HU" sz="2000" dirty="0">
                <a:latin typeface="+mj-lt"/>
                <a:cs typeface="Times New Roman" pitchFamily="18" charset="0"/>
              </a:rPr>
              <a:t>Okostelefon</a:t>
            </a:r>
          </a:p>
          <a:p>
            <a:pPr marL="457200" lvl="1" indent="0">
              <a:lnSpc>
                <a:spcPct val="80000"/>
              </a:lnSpc>
              <a:buNone/>
            </a:pPr>
            <a:endParaRPr altLang="hu-HU" sz="800" dirty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altLang="hu-HU" sz="2400" b="1" dirty="0">
                <a:latin typeface="+mj-lt"/>
                <a:cs typeface="Times New Roman" pitchFamily="18" charset="0"/>
              </a:rPr>
              <a:t>Szerver:</a:t>
            </a:r>
            <a:r>
              <a:rPr altLang="hu-HU" sz="2400" dirty="0">
                <a:latin typeface="+mj-lt"/>
                <a:cs typeface="Times New Roman" pitchFamily="18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000" dirty="0">
                <a:latin typeface="+mj-lt"/>
                <a:cs typeface="Times New Roman" pitchFamily="18" charset="0"/>
              </a:rPr>
              <a:t>A szerver az informatikában olyan számtógépet vagy szoftvert jelent, amely más számítógépek számára a rajta tárolt vagy előállított adatok felhasználását, hardver erőforrásainak kihasználását, illetve más szolgáltatások elérését teszi lehetővé</a:t>
            </a:r>
            <a:endParaRPr altLang="hu-HU" sz="2000" dirty="0">
              <a:latin typeface="+mj-lt"/>
              <a:cs typeface="Times New Roman" pitchFamily="18" charset="0"/>
            </a:endParaRPr>
          </a:p>
        </p:txBody>
      </p:sp>
      <p:sp>
        <p:nvSpPr>
          <p:cNvPr id="6151" name="Dia számának helye 3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FC4199BA-4605-4154-87B2-4D966E57E9E9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20688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4B0A0-1619-4ADD-880E-9103899A3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7931CC26-B67A-52FC-78E9-AF1DAF7690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48063" y="156412"/>
            <a:ext cx="9144000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3.1.7. Digitális állampolgárság</a:t>
            </a:r>
            <a:endParaRPr altLang="hu-HU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A08B7-8665-F0D4-3A07-0DC374E7E58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19537" y="1591420"/>
            <a:ext cx="8238753" cy="493392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/>
              </a:rPr>
              <a:t>A digitális térben történő ügyintézés és szolgáltatások felhasználóbarát alapokra helyezése.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hu-HU" sz="24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/>
              </a:rPr>
              <a:t>Digitális állampolgárság szolgáltatások: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2400" dirty="0">
                <a:latin typeface="+mj-lt"/>
                <a:cs typeface="Times New Roman" pitchFamily="18"/>
              </a:rPr>
              <a:t>digitális keretszolgáltatások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2400" dirty="0">
                <a:latin typeface="+mj-lt"/>
                <a:cs typeface="Times New Roman" pitchFamily="18"/>
              </a:rPr>
              <a:t>életesemény alapú szolgáltatások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2400" dirty="0">
                <a:latin typeface="+mj-lt"/>
                <a:cs typeface="Times New Roman" pitchFamily="18"/>
              </a:rPr>
              <a:t>digitális személyiadat tárca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dirty="0">
              <a:latin typeface="Times New Roman" pitchFamily="18"/>
              <a:cs typeface="Times New Roman" pitchFamily="18"/>
            </a:endParaRPr>
          </a:p>
          <a:p>
            <a:pPr marL="35560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400" dirty="0"/>
          </a:p>
        </p:txBody>
      </p:sp>
      <p:sp>
        <p:nvSpPr>
          <p:cNvPr id="48134" name="Dia számának helye 1">
            <a:extLst>
              <a:ext uri="{FF2B5EF4-FFF2-40B4-BE49-F238E27FC236}">
                <a16:creationId xmlns:a16="http://schemas.microsoft.com/office/drawing/2014/main" id="{3A994967-3487-B931-0D67-C1D29D1D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A9B303D7-2968-4A25-ABF3-E8B434DD75D9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50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40650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</a:t>
            </a: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8</a:t>
            </a: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. Kormányzati adattrezor</a:t>
            </a:r>
            <a:endParaRPr altLang="hu-HU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919537" y="1591420"/>
            <a:ext cx="8238753" cy="493392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400" dirty="0">
                <a:latin typeface="+mj-lt"/>
                <a:cs typeface="Times New Roman" panose="02020603050405020304" pitchFamily="18" charset="0"/>
              </a:rPr>
              <a:t>A kormányzati adattrezor olyan kormányzati adatbank, amely az adattrezor-archivált állományokat fogadja és biztonságosan tárolja, őrzi, és az érintett szervek részére történő kiadásával újraépíthetővé teszi a különböző informatikai rendszereket.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400" dirty="0">
                <a:latin typeface="+mj-lt"/>
                <a:cs typeface="Times New Roman" panose="02020603050405020304" pitchFamily="18" charset="0"/>
              </a:rPr>
              <a:t>Az adattrezor archiválás célja az esetleges rendszer vagy adat sérülésből eredő működési zavar esetén a működési képesség helyreállítása és az adatvesztés minimalizálása.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400" dirty="0">
                <a:latin typeface="+mj-lt"/>
                <a:cs typeface="Times New Roman" panose="02020603050405020304" pitchFamily="18" charset="0"/>
              </a:rPr>
              <a:t>Adattrezor archiválás történhet fizikai eszköz átadással, vagy online módon.</a:t>
            </a:r>
          </a:p>
        </p:txBody>
      </p:sp>
      <p:sp>
        <p:nvSpPr>
          <p:cNvPr id="48134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A9B303D7-2968-4A25-ABF3-E8B434DD75D9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51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69151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 txBox="1">
            <a:spLocks noGrp="1"/>
          </p:cNvSpPr>
          <p:nvPr>
            <p:ph type="title"/>
          </p:nvPr>
        </p:nvSpPr>
        <p:spPr>
          <a:xfrm>
            <a:off x="1524000" y="451390"/>
            <a:ext cx="9144000" cy="974713"/>
          </a:xfrm>
        </p:spPr>
        <p:txBody>
          <a:bodyPr>
            <a:normAutofit fontScale="90000"/>
          </a:bodyPr>
          <a:lstStyle/>
          <a:p>
            <a:pPr algn="ctr"/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</a:t>
            </a: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9</a:t>
            </a: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. </a:t>
            </a:r>
            <a:r>
              <a:rPr lang="hu-HU" sz="3600" dirty="0">
                <a:solidFill>
                  <a:srgbClr val="C00000"/>
                </a:solidFill>
                <a:cs typeface="Times New Roman" pitchFamily="18" charset="0"/>
              </a:rPr>
              <a:t>Kormányzati felhő/ Kormányzati Adatközpont(KAK) </a:t>
            </a:r>
            <a:br>
              <a:rPr lang="hu-HU" dirty="0"/>
            </a:br>
            <a:endParaRPr altLang="hu-HU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919537" y="1591420"/>
            <a:ext cx="8238753" cy="49339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dirty="0"/>
              <a:t>A Kormányzati Felhő mint közösségi felhő egységes, biztonsági szempontból rendszeresen auditált infokommunikációs infrastruktúra.</a:t>
            </a:r>
          </a:p>
          <a:p>
            <a:pPr algn="just"/>
            <a:r>
              <a:rPr lang="hu-HU" dirty="0"/>
              <a:t>A Kormányzati Adatközpont olyan </a:t>
            </a:r>
            <a:r>
              <a:rPr lang="hu-HU" dirty="0" err="1"/>
              <a:t>geo</a:t>
            </a:r>
            <a:r>
              <a:rPr lang="hu-HU" dirty="0"/>
              <a:t>-redundánsan működő szervertermek összessége, melyek a kormányzati és közigazgatási szervek informatikai </a:t>
            </a:r>
            <a:r>
              <a:rPr lang="hu-HU" dirty="0" err="1"/>
              <a:t>infrastrukturája</a:t>
            </a:r>
            <a:r>
              <a:rPr lang="hu-HU" dirty="0"/>
              <a:t> számára képesek stabil megbízható és biztonságos működési környezetet biztosítani.</a:t>
            </a:r>
          </a:p>
          <a:p>
            <a:pPr algn="just"/>
            <a:r>
              <a:rPr lang="hu-HU" dirty="0"/>
              <a:t>A Kormányzati Adatközpont működését a </a:t>
            </a:r>
            <a:r>
              <a:rPr lang="hu-HU" u="sng" dirty="0">
                <a:hlinkClick r:id="rId2"/>
              </a:rPr>
              <a:t>467/2017. (XII. 28.) Korm. rendelet</a:t>
            </a:r>
            <a:r>
              <a:rPr lang="hu-HU" dirty="0"/>
              <a:t> szabályozza</a:t>
            </a:r>
          </a:p>
        </p:txBody>
      </p:sp>
      <p:sp>
        <p:nvSpPr>
          <p:cNvPr id="48134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A9B303D7-2968-4A25-ABF3-E8B434DD75D9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52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96613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 txBox="1">
            <a:spLocks noGrp="1"/>
          </p:cNvSpPr>
          <p:nvPr>
            <p:ph type="title"/>
          </p:nvPr>
        </p:nvSpPr>
        <p:spPr>
          <a:xfrm>
            <a:off x="1524000" y="451390"/>
            <a:ext cx="9144000" cy="974713"/>
          </a:xfrm>
        </p:spPr>
        <p:txBody>
          <a:bodyPr>
            <a:normAutofit fontScale="90000"/>
          </a:bodyPr>
          <a:lstStyle/>
          <a:p>
            <a:pPr algn="ctr"/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</a:t>
            </a: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9</a:t>
            </a: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. </a:t>
            </a:r>
            <a:r>
              <a:rPr lang="hu-HU" sz="3600" dirty="0">
                <a:solidFill>
                  <a:srgbClr val="C00000"/>
                </a:solidFill>
                <a:cs typeface="Times New Roman" pitchFamily="18" charset="0"/>
              </a:rPr>
              <a:t>Kormányzati felhő/ Kormányzati Adatközpont(KAK) </a:t>
            </a:r>
            <a:br>
              <a:rPr lang="hu-HU" dirty="0"/>
            </a:br>
            <a:endParaRPr altLang="hu-HU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919537" y="1591420"/>
            <a:ext cx="8238753" cy="4933925"/>
          </a:xfrm>
        </p:spPr>
        <p:txBody>
          <a:bodyPr>
            <a:normAutofit/>
          </a:bodyPr>
          <a:lstStyle/>
          <a:p>
            <a:pPr algn="just"/>
            <a:r>
              <a:rPr lang="hu-HU" dirty="0"/>
              <a:t>A Kormányzati Adatközpont szolgáltatásait kétféle módon veszik igénybe a szervezetek. Vannak olyan központi rendszerek, melyek kötelezően itt kerülnek elhelyezésre, ezen felül azon intézmények, akik jogosultak a nemzeti távközlési gerinchálózat használatára önkéntes alapon egyéb rendszereiket is elhelyezhetik itt.</a:t>
            </a:r>
          </a:p>
        </p:txBody>
      </p:sp>
      <p:sp>
        <p:nvSpPr>
          <p:cNvPr id="48134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A9B303D7-2968-4A25-ABF3-E8B434DD75D9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53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421976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 txBox="1">
            <a:spLocks noGrp="1"/>
          </p:cNvSpPr>
          <p:nvPr>
            <p:ph type="title"/>
          </p:nvPr>
        </p:nvSpPr>
        <p:spPr>
          <a:xfrm>
            <a:off x="1524001" y="1"/>
            <a:ext cx="9144000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</a:t>
            </a: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10</a:t>
            </a: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. Általános közzétételi lista</a:t>
            </a:r>
            <a:endParaRPr altLang="hu-HU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703512" y="1397001"/>
            <a:ext cx="8964488" cy="532447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Általános közzétételi lista:</a:t>
            </a:r>
          </a:p>
          <a:p>
            <a:pPr marL="715963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az államigazgatási szervek részére kötelezően előírt tájékoztatási feladat.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Az adatszolgáltatás tartalma: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marL="715963" lvl="1" indent="-363538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000" dirty="0">
                <a:latin typeface="+mj-lt"/>
                <a:cs typeface="Times New Roman" pitchFamily="18"/>
              </a:rPr>
              <a:t>Szervezeti, személyzeti adatok: a szerv megnevezése, elérhetősége, felépítése, ügyfélfogadási rend, stb.</a:t>
            </a:r>
          </a:p>
          <a:p>
            <a:pPr marL="715963" lvl="1" indent="-363538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000" dirty="0">
                <a:latin typeface="+mj-lt"/>
                <a:cs typeface="Times New Roman" pitchFamily="18"/>
              </a:rPr>
              <a:t>Tevékenységre, működésre vonatkozó adatok: A szerv feladat és hatásköre, illetékessége, az általa nyújtott közszolgáltatások, stb.</a:t>
            </a:r>
          </a:p>
          <a:p>
            <a:pPr marL="715963" lvl="1" indent="-363538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000" dirty="0">
                <a:latin typeface="+mj-lt"/>
                <a:cs typeface="Times New Roman" pitchFamily="18"/>
              </a:rPr>
              <a:t>Gazdálkodási adatok: A szerv éves költségvetése, beszámolója, a foglalkoztatottak száma, a juttatások összesített értéke, közbeszerzési információk stb.</a:t>
            </a:r>
          </a:p>
          <a:p>
            <a:pPr marL="352425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0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hu-HU" sz="8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A publikált adatoknak: pontosnak, hitelesnek, folyamatosan elérhetőnek kell lenniük.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A frissítés gyakorisága is kötelezően előírt.</a:t>
            </a:r>
          </a:p>
          <a:p>
            <a:pPr marL="457200" lvl="1" indent="0">
              <a:lnSpc>
                <a:spcPct val="70000"/>
              </a:lnSpc>
              <a:spcBef>
                <a:spcPts val="0"/>
              </a:spcBef>
              <a:buNone/>
              <a:defRPr/>
            </a:pPr>
            <a:endParaRPr sz="1300" dirty="0">
              <a:latin typeface="+mj-lt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defRPr/>
            </a:pPr>
            <a:endParaRPr sz="700" dirty="0"/>
          </a:p>
        </p:txBody>
      </p:sp>
      <p:sp>
        <p:nvSpPr>
          <p:cNvPr id="49158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8FDD7D0E-6C7B-4B31-8E3E-8D761B6DDA54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54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79603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 txBox="1">
            <a:spLocks noGrp="1"/>
          </p:cNvSpPr>
          <p:nvPr>
            <p:ph type="title"/>
          </p:nvPr>
        </p:nvSpPr>
        <p:spPr>
          <a:xfrm>
            <a:off x="1536032" y="162947"/>
            <a:ext cx="9144000" cy="1312862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</a:t>
            </a: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11</a:t>
            </a: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. Kapcsolattartás</a:t>
            </a:r>
            <a:b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egyéb elektronikus eszközökkel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703512" y="1312862"/>
            <a:ext cx="7886700" cy="55451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000" b="1" dirty="0">
                <a:latin typeface="+mj-lt"/>
                <a:cs typeface="Times New Roman" pitchFamily="18"/>
              </a:rPr>
              <a:t>Az ügyfelekkel való kapcsolattartás legfontosabb alapelvei: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000" b="1" dirty="0">
              <a:latin typeface="+mj-lt"/>
              <a:cs typeface="Times New Roman" pitchFamily="1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000" dirty="0">
                <a:latin typeface="+mj-lt"/>
                <a:cs typeface="Times New Roman" pitchFamily="18"/>
              </a:rPr>
              <a:t>ügyfelek pontos azonosítása,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000" dirty="0">
                <a:latin typeface="+mj-lt"/>
                <a:cs typeface="Times New Roman" pitchFamily="18"/>
              </a:rPr>
              <a:t>ügyintézés pontos dokumentálhatósága,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000" dirty="0">
                <a:latin typeface="+mj-lt"/>
                <a:cs typeface="Times New Roman" pitchFamily="18"/>
              </a:rPr>
              <a:t>folyamat pontos rekonstruálhatósága.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0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000" b="1" dirty="0">
                <a:latin typeface="+mj-lt"/>
                <a:cs typeface="Times New Roman" pitchFamily="18"/>
              </a:rPr>
              <a:t>Az egyéb elektronikus eszköz lehet: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000" b="1" dirty="0">
              <a:latin typeface="+mj-lt"/>
              <a:cs typeface="Times New Roman" pitchFamily="1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lang="hu-HU" sz="2000" dirty="0">
                <a:latin typeface="+mj-lt"/>
                <a:cs typeface="Times New Roman" pitchFamily="18"/>
              </a:rPr>
              <a:t>T</a:t>
            </a:r>
            <a:r>
              <a:rPr sz="2000" dirty="0">
                <a:latin typeface="+mj-lt"/>
                <a:cs typeface="Times New Roman" pitchFamily="18"/>
              </a:rPr>
              <a:t>elefon,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lang="hu-HU" sz="2000" dirty="0">
                <a:latin typeface="+mj-lt"/>
                <a:cs typeface="Times New Roman" pitchFamily="18"/>
              </a:rPr>
              <a:t>T</a:t>
            </a:r>
            <a:r>
              <a:rPr sz="2000" dirty="0">
                <a:latin typeface="+mj-lt"/>
                <a:cs typeface="Times New Roman" pitchFamily="18"/>
              </a:rPr>
              <a:t>elefax,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000" dirty="0" err="1">
                <a:latin typeface="+mj-lt"/>
                <a:cs typeface="Times New Roman" pitchFamily="18"/>
              </a:rPr>
              <a:t>Sms</a:t>
            </a:r>
            <a:r>
              <a:rPr sz="2000" dirty="0">
                <a:latin typeface="+mj-lt"/>
                <a:cs typeface="Times New Roman" pitchFamily="18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Nem terjedt el a közigazgatásban.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0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000" b="1" dirty="0">
                <a:latin typeface="+mj-lt"/>
                <a:cs typeface="Times New Roman" pitchFamily="18"/>
              </a:rPr>
              <a:t>Leginkább: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000" b="1" dirty="0">
              <a:latin typeface="+mj-lt"/>
              <a:cs typeface="Times New Roman" pitchFamily="1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000" dirty="0">
                <a:latin typeface="+mj-lt"/>
                <a:cs typeface="Times New Roman" pitchFamily="18"/>
              </a:rPr>
              <a:t>Időpont foglalásra,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000" dirty="0">
                <a:latin typeface="+mj-lt"/>
                <a:cs typeface="Times New Roman" pitchFamily="18"/>
              </a:rPr>
              <a:t>Egyeztetésre,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000" dirty="0">
                <a:latin typeface="+mj-lt"/>
                <a:cs typeface="Times New Roman" pitchFamily="18"/>
              </a:rPr>
              <a:t>Érdeklődésre használják.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dirty="0"/>
          </a:p>
        </p:txBody>
      </p:sp>
      <p:sp>
        <p:nvSpPr>
          <p:cNvPr id="50183" name="Dia számának helye 6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10A3AAAC-312D-40E8-AA5C-FE55C0426F2E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55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72104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Ellenőrző kérdések</a:t>
            </a:r>
            <a:endParaRPr altLang="hu-HU" sz="36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419726" y="1312862"/>
            <a:ext cx="10010274" cy="55451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sz="2400" b="1" dirty="0">
              <a:latin typeface="Times New Roman" pitchFamily="18"/>
              <a:cs typeface="Times New Roman" pitchFamily="18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 charset="0"/>
              </a:rPr>
              <a:t>1. Sorolja fel az elektronikus közigazgatás szintjeit!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 charset="0"/>
              </a:rPr>
              <a:t>2. Sorolja fel az elektronikus aláírás fajtáit!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 charset="0"/>
              </a:rPr>
              <a:t>3. Ismertesse, hogyan működik az elektronikus aláírás!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 charset="0"/>
              </a:rPr>
              <a:t>4. Ismertese a SZEÜSZ fogalmát, sorolja fel a jogszabályban  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 charset="0"/>
              </a:rPr>
              <a:t>    definiált </a:t>
            </a:r>
            <a:r>
              <a:rPr lang="hu-HU" sz="2400" dirty="0" err="1">
                <a:latin typeface="+mj-lt"/>
                <a:cs typeface="Times New Roman" pitchFamily="18" charset="0"/>
              </a:rPr>
              <a:t>SZEÜSZ-öket</a:t>
            </a:r>
            <a:r>
              <a:rPr lang="hu-HU" sz="2400" dirty="0">
                <a:latin typeface="+mj-lt"/>
                <a:cs typeface="Times New Roman" pitchFamily="18" charset="0"/>
              </a:rPr>
              <a:t>!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 charset="0"/>
              </a:rPr>
              <a:t>5. Mit jelent az elektronikus tájékoztatási kötelezettség, sorolja fel a szolgáltatás adattartalmát</a:t>
            </a:r>
            <a:r>
              <a:rPr lang="hu-HU" sz="2400" b="1" dirty="0">
                <a:latin typeface="+mj-lt"/>
                <a:cs typeface="Times New Roman" pitchFamily="18"/>
              </a:rPr>
              <a:t>!</a:t>
            </a:r>
            <a:endParaRPr sz="2400" dirty="0">
              <a:latin typeface="+mj-lt"/>
            </a:endParaRPr>
          </a:p>
        </p:txBody>
      </p:sp>
      <p:sp>
        <p:nvSpPr>
          <p:cNvPr id="50183" name="Dia számának helye 6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10A3AAAC-312D-40E8-AA5C-FE55C0426F2E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56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180899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38D2A48B-6410-4567-B9AF-A45E78800250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57</a:t>
            </a:fld>
            <a:endParaRPr lang="hu-HU" altLang="hu-HU" sz="1200">
              <a:solidFill>
                <a:srgbClr val="898989"/>
              </a:solidFill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524000" y="1268760"/>
            <a:ext cx="9144000" cy="4032448"/>
          </a:xfrm>
          <a:prstGeom prst="rect">
            <a:avLst/>
          </a:prstGeom>
        </p:spPr>
        <p:txBody>
          <a:bodyPr anchor="ctr"/>
          <a:lstStyle>
            <a:lvl1pPr marL="484188" algn="r" rtl="0" fontAlgn="base">
              <a:spcBef>
                <a:spcPct val="0"/>
              </a:spcBef>
              <a:spcAft>
                <a:spcPct val="0"/>
              </a:spcAft>
              <a:defRPr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965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9pPr>
          </a:lstStyle>
          <a:p>
            <a:pPr marL="484632" algn="ctr" fontAlgn="auto">
              <a:spcAft>
                <a:spcPts val="0"/>
              </a:spcAft>
              <a:defRPr/>
            </a:pPr>
            <a:r>
              <a:rPr lang="hu-HU" sz="3600" b="1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köszönöm megtisztelő </a:t>
            </a:r>
          </a:p>
          <a:p>
            <a:pPr marL="484632" algn="ctr" fontAlgn="auto">
              <a:spcAft>
                <a:spcPts val="0"/>
              </a:spcAft>
              <a:defRPr/>
            </a:pPr>
            <a:r>
              <a:rPr lang="hu-HU" sz="3600" b="1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figyelmüket!</a:t>
            </a:r>
          </a:p>
          <a:p>
            <a:pPr marL="484632" algn="ctr" fontAlgn="auto">
              <a:spcAft>
                <a:spcPts val="0"/>
              </a:spcAft>
              <a:defRPr/>
            </a:pPr>
            <a:endParaRPr lang="hu-HU" sz="3600" b="1" cap="all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algn="ctr" fontAlgn="auto">
              <a:spcAft>
                <a:spcPts val="0"/>
              </a:spcAft>
              <a:defRPr/>
            </a:pPr>
            <a:r>
              <a:rPr lang="hu-HU" sz="3600" b="1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sikeres felkészülést </a:t>
            </a:r>
          </a:p>
          <a:p>
            <a:pPr marL="484632" algn="ctr" fontAlgn="auto">
              <a:spcAft>
                <a:spcPts val="0"/>
              </a:spcAft>
              <a:defRPr/>
            </a:pPr>
            <a:r>
              <a:rPr lang="hu-HU" sz="3600" b="1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kívánok!</a:t>
            </a:r>
          </a:p>
        </p:txBody>
      </p:sp>
    </p:spTree>
    <p:extLst>
      <p:ext uri="{BB962C8B-B14F-4D97-AF65-F5344CB8AC3E}">
        <p14:creationId xmlns:p14="http://schemas.microsoft.com/office/powerpoint/2010/main" val="950873244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303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1.1. Számítógép</a:t>
            </a:r>
            <a:endParaRPr altLang="hu-HU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703512" y="1411138"/>
            <a:ext cx="8678862" cy="5474246"/>
          </a:xfrm>
        </p:spPr>
        <p:txBody>
          <a:bodyPr>
            <a:normAutofit lnSpcReduction="10000"/>
          </a:bodyPr>
          <a:lstStyle/>
          <a:p>
            <a:pPr marL="130173" lvl="1" indent="0">
              <a:lnSpc>
                <a:spcPct val="80000"/>
              </a:lnSpc>
              <a:buNone/>
              <a:defRPr/>
            </a:pPr>
            <a:r>
              <a:rPr sz="2000" b="1" dirty="0" err="1">
                <a:latin typeface="+mj-lt"/>
                <a:cs typeface="Times New Roman" pitchFamily="18"/>
              </a:rPr>
              <a:t>Autentikációs</a:t>
            </a:r>
            <a:r>
              <a:rPr sz="2000" b="1" dirty="0">
                <a:latin typeface="+mj-lt"/>
                <a:cs typeface="Times New Roman" pitchFamily="18"/>
              </a:rPr>
              <a:t> lehetőségek:</a:t>
            </a:r>
          </a:p>
          <a:p>
            <a:pPr marL="130173" lvl="1" indent="0">
              <a:lnSpc>
                <a:spcPct val="80000"/>
              </a:lnSpc>
              <a:buNone/>
              <a:defRPr/>
            </a:pPr>
            <a:endParaRPr sz="2000" b="1" dirty="0">
              <a:latin typeface="+mj-lt"/>
              <a:cs typeface="Times New Roman" pitchFamily="18"/>
            </a:endParaRPr>
          </a:p>
          <a:p>
            <a:pPr marL="533396" lvl="2" indent="-354009">
              <a:lnSpc>
                <a:spcPct val="80000"/>
              </a:lnSpc>
              <a:buFont typeface="Arial" pitchFamily="34"/>
              <a:buChar char="•"/>
              <a:defRPr/>
            </a:pPr>
            <a:r>
              <a:rPr i="1" dirty="0">
                <a:latin typeface="+mj-lt"/>
                <a:cs typeface="Times New Roman" pitchFamily="18"/>
              </a:rPr>
              <a:t>Tudásalapú hitelesítés</a:t>
            </a:r>
          </a:p>
          <a:p>
            <a:pPr marL="1333496" lvl="4" indent="-342900">
              <a:lnSpc>
                <a:spcPct val="80000"/>
              </a:lnSpc>
              <a:buFont typeface="Times New Roman" panose="02020603050405020304" pitchFamily="18" charset="0"/>
              <a:buChar char="-"/>
              <a:defRPr/>
            </a:pPr>
            <a:r>
              <a:rPr sz="2000" dirty="0">
                <a:latin typeface="+mj-lt"/>
                <a:cs typeface="Times New Roman" pitchFamily="18"/>
              </a:rPr>
              <a:t>valamilyen felhasználónév és jelszó ismerete szükséges a hitelesítéshez  </a:t>
            </a:r>
          </a:p>
          <a:p>
            <a:pPr marL="1333496" lvl="4" indent="-342900">
              <a:lnSpc>
                <a:spcPct val="80000"/>
              </a:lnSpc>
              <a:buFont typeface="Times New Roman" panose="02020603050405020304" pitchFamily="18" charset="0"/>
              <a:buChar char="-"/>
              <a:defRPr/>
            </a:pPr>
            <a:r>
              <a:rPr sz="2000" dirty="0">
                <a:latin typeface="+mj-lt"/>
                <a:cs typeface="Times New Roman" pitchFamily="18"/>
              </a:rPr>
              <a:t>kevésbé biztonságos, mert a biztonság a jelszó erősségétől függ</a:t>
            </a:r>
          </a:p>
          <a:p>
            <a:pPr marL="990596" lvl="4" indent="0">
              <a:lnSpc>
                <a:spcPct val="80000"/>
              </a:lnSpc>
              <a:buNone/>
              <a:defRPr/>
            </a:pPr>
            <a:endParaRPr sz="2000" dirty="0">
              <a:latin typeface="+mj-lt"/>
              <a:cs typeface="Times New Roman" pitchFamily="18"/>
            </a:endParaRPr>
          </a:p>
          <a:p>
            <a:pPr marL="533396" lvl="2" indent="-354009">
              <a:lnSpc>
                <a:spcPct val="80000"/>
              </a:lnSpc>
              <a:buFont typeface="Arial" pitchFamily="34"/>
              <a:buChar char="•"/>
              <a:defRPr/>
            </a:pPr>
            <a:r>
              <a:rPr i="1" dirty="0">
                <a:latin typeface="+mj-lt"/>
                <a:cs typeface="Times New Roman" pitchFamily="18"/>
              </a:rPr>
              <a:t>Eszközalapú hitelesítés</a:t>
            </a:r>
          </a:p>
          <a:p>
            <a:pPr marL="1333496" lvl="4" indent="-342900">
              <a:lnSpc>
                <a:spcPct val="80000"/>
              </a:lnSpc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latin typeface="+mj-lt"/>
                <a:cs typeface="Times New Roman" pitchFamily="18"/>
              </a:rPr>
              <a:t>valamilyen azonosító eszköz (chip kártya, </a:t>
            </a:r>
            <a:r>
              <a:rPr lang="hu-HU" sz="2000" dirty="0" err="1">
                <a:latin typeface="+mj-lt"/>
                <a:cs typeface="Times New Roman" pitchFamily="18"/>
              </a:rPr>
              <a:t>token</a:t>
            </a:r>
            <a:r>
              <a:rPr lang="hu-HU" sz="2000" dirty="0">
                <a:latin typeface="+mj-lt"/>
                <a:cs typeface="Times New Roman" pitchFamily="18"/>
              </a:rPr>
              <a:t>) alkalmazása szükséges a hitelesítéshez</a:t>
            </a:r>
          </a:p>
          <a:p>
            <a:pPr marL="990596" lvl="4" indent="0">
              <a:lnSpc>
                <a:spcPct val="80000"/>
              </a:lnSpc>
              <a:buNone/>
              <a:defRPr/>
            </a:pPr>
            <a:r>
              <a:rPr lang="hu-HU" sz="2000" dirty="0">
                <a:latin typeface="+mj-lt"/>
                <a:cs typeface="Times New Roman" pitchFamily="18"/>
              </a:rPr>
              <a:t> </a:t>
            </a:r>
          </a:p>
          <a:p>
            <a:pPr marL="533396" lvl="2" indent="-354009">
              <a:lnSpc>
                <a:spcPct val="80000"/>
              </a:lnSpc>
              <a:buFont typeface="Arial" pitchFamily="34"/>
              <a:buChar char="•"/>
              <a:defRPr/>
            </a:pPr>
            <a:r>
              <a:rPr i="1" dirty="0">
                <a:latin typeface="+mj-lt"/>
                <a:cs typeface="Times New Roman" pitchFamily="18"/>
              </a:rPr>
              <a:t>Tulajdonság alapú hitelesítés</a:t>
            </a:r>
          </a:p>
          <a:p>
            <a:pPr marL="1333496" lvl="4" indent="-342900">
              <a:lnSpc>
                <a:spcPct val="80000"/>
              </a:lnSpc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latin typeface="+mj-lt"/>
                <a:cs typeface="Times New Roman" pitchFamily="18"/>
              </a:rPr>
              <a:t>a felhasználó valamely tulajdonsága jogosít a belépésre                               (pl. ujjlenyomat, íriszkép, arcarány stb.)</a:t>
            </a:r>
          </a:p>
          <a:p>
            <a:pPr marL="990596" lvl="4" indent="0">
              <a:lnSpc>
                <a:spcPct val="80000"/>
              </a:lnSpc>
              <a:buNone/>
              <a:defRPr/>
            </a:pPr>
            <a:endParaRPr lang="hu-HU" sz="2000" dirty="0">
              <a:latin typeface="+mj-lt"/>
              <a:cs typeface="Times New Roman" pitchFamily="18"/>
            </a:endParaRPr>
          </a:p>
          <a:p>
            <a:pPr marL="533396" lvl="2" indent="-354009">
              <a:lnSpc>
                <a:spcPct val="80000"/>
              </a:lnSpc>
              <a:buNone/>
              <a:defRPr/>
            </a:pPr>
            <a:r>
              <a:rPr b="1" dirty="0">
                <a:latin typeface="+mj-lt"/>
                <a:cs typeface="Times New Roman" pitchFamily="18"/>
              </a:rPr>
              <a:t>Egyfaktoros – többfaktoros hitelesítés</a:t>
            </a:r>
          </a:p>
          <a:p>
            <a:pPr marL="1333496" lvl="4" indent="-342900">
              <a:lnSpc>
                <a:spcPct val="80000"/>
              </a:lnSpc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latin typeface="+mj-lt"/>
                <a:cs typeface="Times New Roman" pitchFamily="18"/>
              </a:rPr>
              <a:t>Attól függően, hogy az ismert azonosítási módszerek közül mennyit használunk. A hitelesítés biztonsági szintje a faktorok számával egyenes arányban nő.</a:t>
            </a:r>
            <a:r>
              <a:rPr lang="hu-HU" sz="2000" dirty="0">
                <a:latin typeface="Times New Roman" pitchFamily="18"/>
                <a:cs typeface="Times New Roman" pitchFamily="18"/>
              </a:rPr>
              <a:t> 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dirty="0"/>
          </a:p>
        </p:txBody>
      </p:sp>
      <p:sp>
        <p:nvSpPr>
          <p:cNvPr id="7178" name="Dia számának helye 4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12E8836A-B9E9-400B-AA5F-98EF905400F4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0688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1.1. Számítógép</a:t>
            </a:r>
            <a:endParaRPr altLang="hu-HU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919536" y="1530351"/>
            <a:ext cx="8748464" cy="519112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b="1" dirty="0" err="1">
                <a:latin typeface="+mj-lt"/>
                <a:cs typeface="Times New Roman" pitchFamily="18"/>
              </a:rPr>
              <a:t>Autorizáció</a:t>
            </a:r>
            <a:r>
              <a:rPr sz="2400" b="1" dirty="0">
                <a:latin typeface="+mj-lt"/>
                <a:cs typeface="Times New Roman" pitchFamily="18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marL="987425" indent="-80645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A szerverben tárolt adatokhoz való hozzáférési jogosultságot határozza meg. </a:t>
            </a:r>
          </a:p>
          <a:p>
            <a:pPr marL="987425" lvl="1" indent="-271463">
              <a:lnSpc>
                <a:spcPct val="100000"/>
              </a:lnSpc>
              <a:spcBef>
                <a:spcPts val="0"/>
              </a:spcBef>
              <a:defRPr/>
            </a:pPr>
            <a:r>
              <a:rPr sz="2000" dirty="0">
                <a:latin typeface="+mj-lt"/>
                <a:cs typeface="Times New Roman" pitchFamily="18"/>
              </a:rPr>
              <a:t>fájl szintű jogok</a:t>
            </a:r>
          </a:p>
          <a:p>
            <a:pPr marL="987425" lvl="1" indent="-271463">
              <a:lnSpc>
                <a:spcPct val="100000"/>
              </a:lnSpc>
              <a:spcBef>
                <a:spcPts val="0"/>
              </a:spcBef>
              <a:defRPr/>
            </a:pPr>
            <a:r>
              <a:rPr sz="2000" dirty="0">
                <a:latin typeface="+mj-lt"/>
                <a:cs typeface="Times New Roman" pitchFamily="18"/>
              </a:rPr>
              <a:t>megosztás szintű jogok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Adattárolás: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marL="180975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Az adatok megbízható, megfelelő redundanciával rendelkező központi tárolása.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Szolgáltatás kiajánlás: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marL="180975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A különböző felhasználók által igénybe vehető szolgáltatások</a:t>
            </a:r>
          </a:p>
          <a:p>
            <a:pPr marL="180975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000" dirty="0">
                <a:latin typeface="+mj-lt"/>
                <a:cs typeface="Times New Roman" pitchFamily="18"/>
              </a:rPr>
              <a:t>(</a:t>
            </a:r>
            <a:r>
              <a:rPr sz="2000" dirty="0">
                <a:latin typeface="+mj-lt"/>
                <a:cs typeface="Times New Roman" pitchFamily="18"/>
              </a:rPr>
              <a:t>pl. web, levelezés stb.)</a:t>
            </a:r>
          </a:p>
        </p:txBody>
      </p:sp>
      <p:sp>
        <p:nvSpPr>
          <p:cNvPr id="8198" name="Dia számának helye 4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CFC91568-C13A-4DDF-AB8F-93310C93AC97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6791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1.2. Szoftverek</a:t>
            </a:r>
            <a:endParaRPr altLang="hu-HU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691357" y="1003052"/>
            <a:ext cx="7886700" cy="523716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sz="2000" b="1" dirty="0">
                <a:latin typeface="+mj-lt"/>
                <a:cs typeface="Times New Roman" pitchFamily="18"/>
              </a:rPr>
              <a:t>Szoftverek csoportosítása: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sz="2000" dirty="0">
              <a:latin typeface="+mj-lt"/>
              <a:cs typeface="Times New Roman" pitchFamily="18"/>
            </a:endParaRPr>
          </a:p>
          <a:p>
            <a:pPr marL="0" lvl="1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Operációs rendszerek: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 szöveges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 grafikus</a:t>
            </a:r>
          </a:p>
          <a:p>
            <a:pPr marL="914400" lvl="2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dirty="0">
              <a:latin typeface="+mj-lt"/>
              <a:cs typeface="Times New Roman" pitchFamily="18"/>
            </a:endParaRPr>
          </a:p>
          <a:p>
            <a:pPr marL="914400" lvl="2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dirty="0">
              <a:latin typeface="+mj-lt"/>
              <a:cs typeface="Times New Roman" pitchFamily="18"/>
            </a:endParaRPr>
          </a:p>
          <a:p>
            <a:pPr marL="3175" lvl="2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dirty="0">
                <a:latin typeface="+mj-lt"/>
                <a:cs typeface="Times New Roman" pitchFamily="18"/>
              </a:rPr>
              <a:t>Legelterjedtebb: Microsoft Windows</a:t>
            </a:r>
          </a:p>
          <a:p>
            <a:pPr marL="3175" lvl="2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hu-HU" dirty="0">
              <a:latin typeface="+mj-lt"/>
              <a:cs typeface="Times New Roman" pitchFamily="18"/>
            </a:endParaRPr>
          </a:p>
          <a:p>
            <a:pPr marL="3175" lvl="2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dirty="0">
              <a:latin typeface="+mj-lt"/>
              <a:cs typeface="Times New Roman" pitchFamily="18"/>
            </a:endParaRPr>
          </a:p>
          <a:p>
            <a:pPr marL="3175" lvl="2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dirty="0">
              <a:latin typeface="+mj-lt"/>
              <a:cs typeface="Times New Roman" pitchFamily="18"/>
            </a:endParaRPr>
          </a:p>
          <a:p>
            <a:pPr marL="3175" lvl="1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Általános célú szoftverek:</a:t>
            </a:r>
          </a:p>
          <a:p>
            <a:pPr marL="3175" lvl="1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sz="2000" dirty="0">
              <a:latin typeface="+mj-lt"/>
              <a:cs typeface="Times New Roman" pitchFamily="18"/>
            </a:endParaRPr>
          </a:p>
          <a:p>
            <a:pPr lvl="2">
              <a:lnSpc>
                <a:spcPct val="8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Szövegszerkesztők </a:t>
            </a:r>
            <a:br>
              <a:rPr dirty="0">
                <a:latin typeface="+mj-lt"/>
                <a:cs typeface="Times New Roman" pitchFamily="18"/>
              </a:rPr>
            </a:br>
            <a:r>
              <a:rPr dirty="0">
                <a:latin typeface="+mj-lt"/>
                <a:cs typeface="Times New Roman" pitchFamily="18"/>
              </a:rPr>
              <a:t>(dokumentum szerkesztők)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Táblázat kezelők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Adatbázis kezelő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Levelező szoftver stb.</a:t>
            </a:r>
          </a:p>
          <a:p>
            <a:pPr marL="914400" lvl="2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dirty="0">
              <a:latin typeface="+mj-lt"/>
              <a:cs typeface="Times New Roman" pitchFamily="18"/>
            </a:endParaRPr>
          </a:p>
          <a:p>
            <a:pPr marL="0" lvl="1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Speciális célú alkalmazások:</a:t>
            </a:r>
          </a:p>
          <a:p>
            <a:pPr marL="0" lvl="1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sz="2000" dirty="0">
              <a:latin typeface="+mj-lt"/>
              <a:cs typeface="Times New Roman" pitchFamily="18"/>
            </a:endParaRPr>
          </a:p>
          <a:p>
            <a:pPr lvl="2">
              <a:lnSpc>
                <a:spcPct val="8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Választási szoftver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Földhivatali rendszer</a:t>
            </a: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7535861" y="4880477"/>
            <a:ext cx="32444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hu-HU" altLang="hu-HU" sz="2000" b="1" dirty="0">
                <a:latin typeface="+mj-lt"/>
                <a:cs typeface="Times New Roman" pitchFamily="18" charset="0"/>
              </a:rPr>
              <a:t>Elektronikus iktatás</a:t>
            </a:r>
          </a:p>
        </p:txBody>
      </p:sp>
      <p:sp>
        <p:nvSpPr>
          <p:cNvPr id="10245" name="Right Brace 5"/>
          <p:cNvSpPr>
            <a:spLocks/>
          </p:cNvSpPr>
          <p:nvPr/>
        </p:nvSpPr>
        <p:spPr bwMode="auto">
          <a:xfrm>
            <a:off x="6672263" y="3669269"/>
            <a:ext cx="355600" cy="2952328"/>
          </a:xfrm>
          <a:custGeom>
            <a:avLst/>
            <a:gdLst>
              <a:gd name="T0" fmla="*/ 14661 w 485775"/>
              <a:gd name="T1" fmla="*/ 0 h 3333746"/>
              <a:gd name="T2" fmla="*/ 29321 w 485775"/>
              <a:gd name="T3" fmla="*/ 125920 h 3333746"/>
              <a:gd name="T4" fmla="*/ 14661 w 485775"/>
              <a:gd name="T5" fmla="*/ 251838 h 3333746"/>
              <a:gd name="T6" fmla="*/ 0 w 485775"/>
              <a:gd name="T7" fmla="*/ 125920 h 3333746"/>
              <a:gd name="T8" fmla="*/ 0 w 485775"/>
              <a:gd name="T9" fmla="*/ 0 h 3333746"/>
              <a:gd name="T10" fmla="*/ 29321 w 485775"/>
              <a:gd name="T11" fmla="*/ 125920 h 3333746"/>
              <a:gd name="T12" fmla="*/ 0 w 485775"/>
              <a:gd name="T13" fmla="*/ 251838 h 3333746"/>
              <a:gd name="T14" fmla="*/ 17694720 60000 65536"/>
              <a:gd name="T15" fmla="*/ 0 60000 65536"/>
              <a:gd name="T16" fmla="*/ 5898240 60000 65536"/>
              <a:gd name="T17" fmla="*/ 11796480 60000 65536"/>
              <a:gd name="T18" fmla="*/ 5898240 60000 65536"/>
              <a:gd name="T19" fmla="*/ 11796480 60000 65536"/>
              <a:gd name="T20" fmla="*/ 17694720 60000 65536"/>
              <a:gd name="T21" fmla="*/ 0 w 485775"/>
              <a:gd name="T22" fmla="*/ 11856 h 3333746"/>
              <a:gd name="T23" fmla="*/ 171747 w 485775"/>
              <a:gd name="T24" fmla="*/ 3321890 h 333374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5775" h="3333746" stroke="0">
                <a:moveTo>
                  <a:pt x="0" y="0"/>
                </a:moveTo>
                <a:lnTo>
                  <a:pt x="0" y="0"/>
                </a:lnTo>
                <a:cubicBezTo>
                  <a:pt x="134143" y="0"/>
                  <a:pt x="242888" y="18123"/>
                  <a:pt x="242888" y="40480"/>
                </a:cubicBezTo>
                <a:lnTo>
                  <a:pt x="242888" y="1626393"/>
                </a:lnTo>
                <a:lnTo>
                  <a:pt x="242888" y="1626392"/>
                </a:lnTo>
                <a:cubicBezTo>
                  <a:pt x="242888" y="1648749"/>
                  <a:pt x="351632" y="1666872"/>
                  <a:pt x="485775" y="1666872"/>
                </a:cubicBezTo>
                <a:lnTo>
                  <a:pt x="485776" y="1666873"/>
                </a:lnTo>
                <a:cubicBezTo>
                  <a:pt x="351632" y="1666873"/>
                  <a:pt x="242888" y="1684996"/>
                  <a:pt x="242888" y="1707352"/>
                </a:cubicBezTo>
                <a:lnTo>
                  <a:pt x="242888" y="3293266"/>
                </a:lnTo>
                <a:cubicBezTo>
                  <a:pt x="242888" y="3315622"/>
                  <a:pt x="134143" y="3333745"/>
                  <a:pt x="0" y="3333745"/>
                </a:cubicBezTo>
                <a:lnTo>
                  <a:pt x="0" y="0"/>
                </a:lnTo>
                <a:close/>
              </a:path>
              <a:path w="485775" h="3333746" fill="none">
                <a:moveTo>
                  <a:pt x="0" y="0"/>
                </a:moveTo>
                <a:lnTo>
                  <a:pt x="0" y="0"/>
                </a:lnTo>
                <a:cubicBezTo>
                  <a:pt x="134143" y="0"/>
                  <a:pt x="242888" y="18123"/>
                  <a:pt x="242888" y="40480"/>
                </a:cubicBezTo>
                <a:lnTo>
                  <a:pt x="242888" y="1626393"/>
                </a:lnTo>
                <a:lnTo>
                  <a:pt x="242888" y="1626392"/>
                </a:lnTo>
                <a:cubicBezTo>
                  <a:pt x="242888" y="1648749"/>
                  <a:pt x="351632" y="1666872"/>
                  <a:pt x="485775" y="1666872"/>
                </a:cubicBezTo>
                <a:lnTo>
                  <a:pt x="485776" y="1666873"/>
                </a:lnTo>
                <a:cubicBezTo>
                  <a:pt x="351632" y="1666873"/>
                  <a:pt x="242888" y="1684996"/>
                  <a:pt x="242888" y="1707352"/>
                </a:cubicBezTo>
                <a:lnTo>
                  <a:pt x="242888" y="3293266"/>
                </a:lnTo>
                <a:cubicBezTo>
                  <a:pt x="242888" y="3315622"/>
                  <a:pt x="134143" y="3333745"/>
                  <a:pt x="0" y="3333745"/>
                </a:cubicBezTo>
              </a:path>
            </a:pathLst>
          </a:custGeom>
          <a:noFill/>
          <a:ln w="47621">
            <a:solidFill>
              <a:srgbClr val="5B9BD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hu-HU"/>
          </a:p>
        </p:txBody>
      </p:sp>
      <p:sp>
        <p:nvSpPr>
          <p:cNvPr id="10248" name="Dia számának helye 3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B13626FF-5BAD-4F80-8184-9D8ABEB7AB16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0411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 noGrp="1"/>
          </p:cNvSpPr>
          <p:nvPr>
            <p:ph type="title"/>
          </p:nvPr>
        </p:nvSpPr>
        <p:spPr>
          <a:xfrm>
            <a:off x="1524000" y="-1"/>
            <a:ext cx="9144000" cy="1307368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1.3. Hálózatok</a:t>
            </a:r>
            <a:endParaRPr altLang="hu-HU" sz="3600" dirty="0">
              <a:solidFill>
                <a:srgbClr val="C00000"/>
              </a:solidFill>
            </a:endParaRPr>
          </a:p>
        </p:txBody>
      </p:sp>
      <p:sp>
        <p:nvSpPr>
          <p:cNvPr id="12291" name="Content Placeholder 2"/>
          <p:cNvSpPr txBox="1">
            <a:spLocks noGrp="1"/>
          </p:cNvSpPr>
          <p:nvPr>
            <p:ph idx="1"/>
          </p:nvPr>
        </p:nvSpPr>
        <p:spPr>
          <a:xfrm>
            <a:off x="1825624" y="1550989"/>
            <a:ext cx="8734872" cy="435133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altLang="hu-HU" sz="2000" b="1" dirty="0">
                <a:latin typeface="+mj-lt"/>
                <a:cs typeface="Times New Roman" pitchFamily="18" charset="0"/>
              </a:rPr>
              <a:t>Hálózat: valamilyen célból összekötött számítógépek összessége. </a:t>
            </a:r>
            <a:br>
              <a:rPr altLang="hu-HU" sz="2000" b="1" dirty="0">
                <a:latin typeface="+mj-lt"/>
                <a:cs typeface="Times New Roman" pitchFamily="18" charset="0"/>
              </a:rPr>
            </a:br>
            <a:r>
              <a:rPr altLang="hu-HU" sz="2000" dirty="0">
                <a:latin typeface="+mj-lt"/>
                <a:cs typeface="Times New Roman" pitchFamily="18" charset="0"/>
              </a:rPr>
              <a:t>pl.: csoportmunka, központosított nyomtatás, központi menedzselhetőség</a:t>
            </a:r>
          </a:p>
          <a:p>
            <a:pPr marL="0" indent="0">
              <a:lnSpc>
                <a:spcPct val="100000"/>
              </a:lnSpc>
              <a:buNone/>
            </a:pPr>
            <a:r>
              <a:rPr altLang="hu-HU" sz="2000" b="1" i="1" dirty="0">
                <a:latin typeface="+mj-lt"/>
                <a:cs typeface="Times New Roman" pitchFamily="18" charset="0"/>
              </a:rPr>
              <a:t>Alapját képezi:</a:t>
            </a:r>
          </a:p>
          <a:p>
            <a:pPr marL="0" indent="0">
              <a:lnSpc>
                <a:spcPct val="100000"/>
              </a:lnSpc>
              <a:buNone/>
            </a:pPr>
            <a:endParaRPr altLang="hu-HU" sz="2000" b="1" i="1" dirty="0">
              <a:latin typeface="+mj-lt"/>
              <a:cs typeface="Times New Roman" pitchFamily="18" charset="0"/>
            </a:endParaRPr>
          </a:p>
          <a:p>
            <a:pPr lvl="1" eaLnBrk="1" hangingPunct="1">
              <a:lnSpc>
                <a:spcPct val="100000"/>
              </a:lnSpc>
            </a:pPr>
            <a:r>
              <a:rPr altLang="hu-HU" sz="2000" dirty="0">
                <a:latin typeface="+mj-lt"/>
                <a:cs typeface="Times New Roman" pitchFamily="18" charset="0"/>
              </a:rPr>
              <a:t>Elektronikus levelezésnek</a:t>
            </a:r>
          </a:p>
          <a:p>
            <a:pPr lvl="1" eaLnBrk="1" hangingPunct="1">
              <a:lnSpc>
                <a:spcPct val="100000"/>
              </a:lnSpc>
            </a:pPr>
            <a:r>
              <a:rPr altLang="hu-HU" sz="2000" dirty="0">
                <a:latin typeface="+mj-lt"/>
                <a:cs typeface="Times New Roman" pitchFamily="18" charset="0"/>
              </a:rPr>
              <a:t>Központi adattárolásnak</a:t>
            </a:r>
          </a:p>
          <a:p>
            <a:pPr lvl="1" eaLnBrk="1" hangingPunct="1">
              <a:lnSpc>
                <a:spcPct val="100000"/>
              </a:lnSpc>
            </a:pPr>
            <a:r>
              <a:rPr altLang="hu-HU" sz="2000" dirty="0">
                <a:latin typeface="+mj-lt"/>
                <a:cs typeface="Times New Roman" pitchFamily="18" charset="0"/>
              </a:rPr>
              <a:t>Központi nyomtatásnak</a:t>
            </a:r>
          </a:p>
          <a:p>
            <a:pPr lvl="1" eaLnBrk="1" hangingPunct="1">
              <a:lnSpc>
                <a:spcPct val="100000"/>
              </a:lnSpc>
            </a:pPr>
            <a:r>
              <a:rPr altLang="hu-HU" sz="2000" dirty="0">
                <a:latin typeface="+mj-lt"/>
                <a:cs typeface="Times New Roman" pitchFamily="18" charset="0"/>
              </a:rPr>
              <a:t>Csoportmunkának</a:t>
            </a:r>
          </a:p>
          <a:p>
            <a:pPr lvl="1" eaLnBrk="1" hangingPunct="1">
              <a:lnSpc>
                <a:spcPct val="100000"/>
              </a:lnSpc>
            </a:pPr>
            <a:r>
              <a:rPr altLang="hu-HU" sz="2000" dirty="0">
                <a:latin typeface="+mj-lt"/>
                <a:cs typeface="Times New Roman" pitchFamily="18" charset="0"/>
              </a:rPr>
              <a:t>Elektronikus közigazgatásnak</a:t>
            </a:r>
          </a:p>
        </p:txBody>
      </p:sp>
      <p:pic>
        <p:nvPicPr>
          <p:cNvPr id="1229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994" y="2970677"/>
            <a:ext cx="3321125" cy="3352754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F9EF64B0-4E8A-44C6-9B7D-215F1032A4D7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5744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-téma">
  <a:themeElements>
    <a:clrScheme name="1. egyéni séma">
      <a:dk1>
        <a:sysClr val="windowText" lastClr="000000"/>
      </a:dk1>
      <a:lt1>
        <a:sysClr val="window" lastClr="FFFFFF"/>
      </a:lt1>
      <a:dk2>
        <a:srgbClr val="C19A5E"/>
      </a:dk2>
      <a:lt2>
        <a:srgbClr val="F2F2F2"/>
      </a:lt2>
      <a:accent1>
        <a:srgbClr val="0C0C0C"/>
      </a:accent1>
      <a:accent2>
        <a:srgbClr val="F1C98B"/>
      </a:accent2>
      <a:accent3>
        <a:srgbClr val="9E8042"/>
      </a:accent3>
      <a:accent4>
        <a:srgbClr val="EEB563"/>
      </a:accent4>
      <a:accent5>
        <a:srgbClr val="D9332A"/>
      </a:accent5>
      <a:accent6>
        <a:srgbClr val="64AD80"/>
      </a:accent6>
      <a:hlink>
        <a:srgbClr val="0563C1"/>
      </a:hlink>
      <a:folHlink>
        <a:srgbClr val="954F72"/>
      </a:folHlink>
    </a:clrScheme>
    <a:fontScheme name="1. egyéni sé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CDED76E5-98E3-4581-BEAF-820A155584A4}" vid="{4544E563-C049-42F6-824C-8BFA254D6E2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NKE_prezentációs sablon_magyar</Template>
  <TotalTime>13421</TotalTime>
  <Words>3202</Words>
  <Application>Microsoft Office PowerPoint</Application>
  <PresentationFormat>Szélesvásznú</PresentationFormat>
  <Paragraphs>520</Paragraphs>
  <Slides>58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58</vt:i4>
      </vt:variant>
    </vt:vector>
  </HeadingPairs>
  <TitlesOfParts>
    <vt:vector size="64" baseType="lpstr">
      <vt:lpstr>Arial</vt:lpstr>
      <vt:lpstr>Calibri</vt:lpstr>
      <vt:lpstr>Calibri Light</vt:lpstr>
      <vt:lpstr>Times New Roman</vt:lpstr>
      <vt:lpstr>Verdana</vt:lpstr>
      <vt:lpstr>Office-téma</vt:lpstr>
      <vt:lpstr>Ügykezelői alapvizsga IV. FEJEZET A KÖZIGAZGATÁS  INFORMATIKAI TÁMOGATÁSA</vt:lpstr>
      <vt:lpstr>1. Az ügyviteli munka  informatikai támogatása </vt:lpstr>
      <vt:lpstr>  Célkitűzés </vt:lpstr>
      <vt:lpstr>1. Az ügyviteli munka  informatikai támogatása</vt:lpstr>
      <vt:lpstr>1.1. Számítógép</vt:lpstr>
      <vt:lpstr>1.1. Számítógép</vt:lpstr>
      <vt:lpstr>1.1. Számítógép</vt:lpstr>
      <vt:lpstr>1.2. Szoftverek</vt:lpstr>
      <vt:lpstr>1.3. Hálózatok</vt:lpstr>
      <vt:lpstr>1.4. Csoportmunka</vt:lpstr>
      <vt:lpstr>1.5. Felhő</vt:lpstr>
      <vt:lpstr>1.5. Felhő</vt:lpstr>
      <vt:lpstr>1.6. Adatbiztonság</vt:lpstr>
      <vt:lpstr>1.7. Mesterséges intelligencia</vt:lpstr>
      <vt:lpstr>1.7. Mesterséges intelligencia</vt:lpstr>
      <vt:lpstr>1.7. Mesterséges intelligencia</vt:lpstr>
      <vt:lpstr>2. Elektronikus iktatás </vt:lpstr>
      <vt:lpstr>Célkitűzés</vt:lpstr>
      <vt:lpstr>2. Elektronikus iktatás</vt:lpstr>
      <vt:lpstr>2.1. Az elektronikus iktatórendszerek típusai</vt:lpstr>
      <vt:lpstr>2.1. Az elektronikus iktatórendszerek típusai</vt:lpstr>
      <vt:lpstr>2.2. Az elektronikus iktatás főbb jellemzői</vt:lpstr>
      <vt:lpstr>2.4. EKEIDR/Önkormányzati ASP</vt:lpstr>
      <vt:lpstr>2.4 EKEIDR / Önkormányzati ASP</vt:lpstr>
      <vt:lpstr>2.5.1. Az elektronikus rendszerek biztonsága</vt:lpstr>
      <vt:lpstr>2.5.1. Az elektronikus rendszerek biztonsága</vt:lpstr>
      <vt:lpstr>2.5.2. Adatok osztályba sorolása 2.5.4. Biztonsági esemény és kezelése</vt:lpstr>
      <vt:lpstr>2.5.5 Kiberbiztonsági tanúsítás 2.5.6 Poszt-kvantumtitkosítás </vt:lpstr>
      <vt:lpstr>Ellenőrző kérdések</vt:lpstr>
      <vt:lpstr>3. Elektronikus közigazgatás </vt:lpstr>
      <vt:lpstr>3. Elektronikus közigazgatás</vt:lpstr>
      <vt:lpstr>3. Elektronikus közigazgatás</vt:lpstr>
      <vt:lpstr>3. Elektronikus közigazgatás</vt:lpstr>
      <vt:lpstr>3.1. Elektronikus ügyintézés 3.1.1. Elektronikus aláírás</vt:lpstr>
      <vt:lpstr>Elektronikus ügyintézés Elektronikus aláírás</vt:lpstr>
      <vt:lpstr>3.1.1. Elektronikus aláírás</vt:lpstr>
      <vt:lpstr>Elektronikus ügyintézés Elektronikus aláírás</vt:lpstr>
      <vt:lpstr>PowerPoint-bemutató</vt:lpstr>
      <vt:lpstr>3.1.1. Elektronikus aláírás</vt:lpstr>
      <vt:lpstr>3.1.1. Elektronikus aláírás</vt:lpstr>
      <vt:lpstr>3.1.2. SZEÜSZ</vt:lpstr>
      <vt:lpstr>3.1.2. SZEÜSZ</vt:lpstr>
      <vt:lpstr>3.1.2. SZEÜSZ</vt:lpstr>
      <vt:lpstr>3.1.2. SZEÜSZ</vt:lpstr>
      <vt:lpstr>3.1.3. Központi Elektronikus Szolgáltató Rendszer</vt:lpstr>
      <vt:lpstr>3.1.5. Személyre szabott ügyintézési felület/Ügyfélkapu</vt:lpstr>
      <vt:lpstr>Elektronikus ügyintézés  Ügyfélkapu</vt:lpstr>
      <vt:lpstr>Elektronikus ügyintézés  Ügyfélkapu</vt:lpstr>
      <vt:lpstr>3.1.6. Digitális állampolgárság nyilvántartás</vt:lpstr>
      <vt:lpstr>3.1.7. Digitális állampolgárság</vt:lpstr>
      <vt:lpstr>3.1.8. Kormányzati adattrezor</vt:lpstr>
      <vt:lpstr>3.1.9. Kormányzati felhő/ Kormányzati Adatközpont(KAK)  </vt:lpstr>
      <vt:lpstr>3.1.9. Kormányzati felhő/ Kormányzati Adatközpont(KAK)  </vt:lpstr>
      <vt:lpstr>3.1.10. Általános közzétételi lista</vt:lpstr>
      <vt:lpstr>3.1.11. Kapcsolattartás egyéb elektronikus eszközökkel</vt:lpstr>
      <vt:lpstr>Ellenőrző kérdések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Albert Máté Tibor</dc:creator>
  <cp:lastModifiedBy>Rejtélyi Hajnalka</cp:lastModifiedBy>
  <cp:revision>27</cp:revision>
  <dcterms:created xsi:type="dcterms:W3CDTF">2020-01-30T10:32:07Z</dcterms:created>
  <dcterms:modified xsi:type="dcterms:W3CDTF">2026-03-11T17:42:57Z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4546723-82c0-455c-8267-a6c1ea3c25b9_Enabled">
    <vt:lpwstr>true</vt:lpwstr>
  </property>
  <property fmtid="{D5CDD505-2E9C-101B-9397-08002B2CF9AE}" pid="3" name="MSIP_Label_a4546723-82c0-455c-8267-a6c1ea3c25b9_SetDate">
    <vt:lpwstr>2026-03-11T16:44:15Z</vt:lpwstr>
  </property>
  <property fmtid="{D5CDD505-2E9C-101B-9397-08002B2CF9AE}" pid="4" name="MSIP_Label_a4546723-82c0-455c-8267-a6c1ea3c25b9_Method">
    <vt:lpwstr>Privileged</vt:lpwstr>
  </property>
  <property fmtid="{D5CDD505-2E9C-101B-9397-08002B2CF9AE}" pid="5" name="MSIP_Label_a4546723-82c0-455c-8267-a6c1ea3c25b9_Name">
    <vt:lpwstr>PBB - Nyilvánosan hozzáférhető</vt:lpwstr>
  </property>
  <property fmtid="{D5CDD505-2E9C-101B-9397-08002B2CF9AE}" pid="6" name="MSIP_Label_a4546723-82c0-455c-8267-a6c1ea3c25b9_SiteId">
    <vt:lpwstr>d9bc934f-bbd6-4a26-818f-d1fa732bcd7c</vt:lpwstr>
  </property>
  <property fmtid="{D5CDD505-2E9C-101B-9397-08002B2CF9AE}" pid="7" name="MSIP_Label_a4546723-82c0-455c-8267-a6c1ea3c25b9_ActionId">
    <vt:lpwstr>dd27017c-c810-469f-ae34-ad743b0a097c</vt:lpwstr>
  </property>
  <property fmtid="{D5CDD505-2E9C-101B-9397-08002B2CF9AE}" pid="8" name="MSIP_Label_a4546723-82c0-455c-8267-a6c1ea3c25b9_ContentBits">
    <vt:lpwstr>1</vt:lpwstr>
  </property>
  <property fmtid="{D5CDD505-2E9C-101B-9397-08002B2CF9AE}" pid="9" name="MSIP_Label_a4546723-82c0-455c-8267-a6c1ea3c25b9_Tag">
    <vt:lpwstr>10, 0, 1, 1</vt:lpwstr>
  </property>
  <property fmtid="{D5CDD505-2E9C-101B-9397-08002B2CF9AE}" pid="10" name="ClassificationContentMarkingHeaderLocations">
    <vt:lpwstr>Office-téma:5</vt:lpwstr>
  </property>
  <property fmtid="{D5CDD505-2E9C-101B-9397-08002B2CF9AE}" pid="11" name="ClassificationContentMarkingHeaderText">
    <vt:lpwstr>PBB - Nyilvánosan hozzáférhető</vt:lpwstr>
  </property>
</Properties>
</file>